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8" r:id="rId2"/>
    <p:sldId id="256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57" r:id="rId13"/>
    <p:sldId id="269" r:id="rId14"/>
  </p:sldIdLst>
  <p:sldSz cx="12192000" cy="6858000"/>
  <p:notesSz cx="6858000" cy="9144000"/>
  <p:defaultTextStyle>
    <a:defPPr>
      <a:defRPr lang="en-P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DA14AA-0450-45CE-AA9C-45FD23E67E73}" type="datetimeFigureOut">
              <a:rPr lang="en-PK" smtClean="0"/>
              <a:t>13/08/2026</a:t>
            </a:fld>
            <a:endParaRPr lang="en-P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B76ED8-4937-4F2D-8BBC-27FA29173043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3028319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Raise amount and allocation supplied by the founder and reference slide: earlier PKR 4M ask, presented here as a rounded US$15K investor-facing ask; 40% product &amp; engineering, 25% growth &amp; acquisition, 20% curriculum &amp; AI content, 10% operations &amp; trainer enablement, 5% legal, compliance &amp; reserve.</a:t>
            </a:r>
          </a:p>
          <a:p>
            <a:r>
              <a:t>- Product roadmap supplied by the founder: validated Live Training model; SkillPath automatic AI-powered training and K–12 planned for launch within three months; future text-and-voice AI Tutor.</a:t>
            </a:r>
          </a:p>
          <a:p>
            <a:r>
              <a:t>- Outcomes and milestones are company plans, not guarantees. Confirm the final financing instrument, exact USD ask and current launch dates before external circulation.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Management target supplied by the founder: US$1M+ in annual revenue by 2031.</a:t>
            </a:r>
          </a:p>
          <a:p>
            <a:r>
              <a:t>- Illustrative annual management-target path prepared for this investor presentation: US$50K (FY 2026–27), US$125K (FY 2027–28), US$300K (FY 2028–29), US$600K (FY 2029–30), and US$1M+ (FY 2030–31).</a:t>
            </a:r>
          </a:p>
          <a:p>
            <a:r>
              <a:t>- Product roadmap supplied by the founder: validated Live Training; SkillPath automatic AI-powered training and K–12 planned for launch within three months; future text-and-voice AI Tutor; institutional and white-label opportunities longer term.</a:t>
            </a:r>
          </a:p>
          <a:p>
            <a:r>
              <a:t>- All forward figures are company management targets, not audited forecasts or guaranteed outcomes. Confirm the latest operating plan before external circulation.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Founder-supplied management projection: US$15,000 investment targeted to be recovered through profit payouts within 24 months.</a:t>
            </a:r>
          </a:p>
          <a:p>
            <a:r>
              <a:t>- Founder-supplied management projection: company valuation expected to reach US$1,000,000 by 2030.</a:t>
            </a:r>
          </a:p>
          <a:p>
            <a:r>
              <a:t>- Investor retains equity ownership after the targeted capital recovery, subject to final executed investment documents.</a:t>
            </a:r>
          </a:p>
          <a:p>
            <a:r>
              <a:t>- Profit payouts depend on distributable profit, cash availability, applicable law, board approvals, and the final investment agreement. The 24-month recovery period and 2030 valuation are management targets, not guaranteed returns, liquidity, or independently verified forecasts.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Innovator HuzSam 2D and 3D logos supplied by the founder.</a:t>
            </a:r>
          </a:p>
          <a:p>
            <a:r>
              <a:t>- Company name, tagline, website, email address, WhatsApp number, and closing invitation supplied by the founder and the reference slide.</a:t>
            </a:r>
          </a:p>
          <a:p>
            <a:r>
              <a:t>- Closing proposition reflects the founder-supplied company mission and pitch-deck narrative: affordable, personalized, globally accessible learning.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Grand View Research, E-learning Services Market Size &amp; Share Report, 2026–2033: https://www.grandviewresearch.com/industry-analysis/e-learning-services-market (accessed 2026-08-12). Supports USD 353.0B global e-learning services revenue in 2025 and 19.9% CAGR for 2026–2033.</a:t>
            </a:r>
          </a:p>
          <a:p>
            <a:r>
              <a:t>- Grand View Research, Asia Pacific E-learning Services Market Size &amp; Outlook, 2033: https://www.grandviewresearch.com/horizon/outlook/e-learning-services-market/asia-pacific (accessed 2026-08-12). Supports USD 104.1525B Asia-Pacific revenue in 2025 and 22.1% CAGR for 2026–2033.</a:t>
            </a:r>
          </a:p>
          <a:p>
            <a:r>
              <a:t>- IHS management target supplied by the user: USD 1M+ annual revenue by 2031.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IHS management metrics supplied by the founder, current as of August 2026: USD 25K+ cumulative revenue in 16 months; 350+ clients served; 150+ active subscriptions; 10+ countries served; SECP + FBR registered.</a:t>
            </a:r>
          </a:p>
          <a:p>
            <a:r>
              <a:t>- IHS management unit economics supplied/converted to rounded USD equivalents for this pitch deck: approximately USD 18 CAC, approximately USD 105 LTV and approximately 6:1 LTV:CAC.</a:t>
            </a:r>
          </a:p>
          <a:p>
            <a:r>
              <a:t>- These are company-reported operating metrics and should be reconciled to the latest finance and subscription records before external circulation.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IHS operating strategy and funnel details supplied by the founder: educational content, paid Meta distribution, automated direct trial booking, human-led live trials, enrollment, progress-led retention and referrals.</a:t>
            </a:r>
          </a:p>
          <a:p>
            <a:r>
              <a:t>- Company-provided channel context used for messaging: owned educational media is intended to reduce dependence on paid acquisition over time; content is designed for multilingual/global audiences.</a:t>
            </a:r>
          </a:p>
          <a:p>
            <a:r>
              <a:t>- No externally sourced numerical claims are displayed on these slides.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IHS operating-platform capabilities and workflow details supplied by the founder: role-based Admin, CSR, Operations Manager, Trainer and Student access; clients, sessions, payments, expenses and follow-ups; dashboards and performance tracking.</a:t>
            </a:r>
          </a:p>
          <a:p>
            <a:r>
              <a:t>- IHS product roadmap supplied by the founder: the live operating platform is the foundation for SkillPath automatic AI-powered training, K–12 and the future text-and-voice AI Tutor.</a:t>
            </a:r>
          </a:p>
          <a:p>
            <a:r>
              <a:t>- Company-reported product status; confirm the latest production feature availability before external circulation.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IHS positioning and differentiation supplied by the founder: affordable one-to-one and small-group live learning; real instructors; flexible scheduling; structured programs and milestones; progress visibility; digital delivery; live operating platform; SkillPath automatic AI-powered training; K–12; future text-and-voice AI Tutor.</a:t>
            </a:r>
          </a:p>
          <a:p>
            <a:r>
              <a:t>- Competitor categories are qualitative archetypes for strategic comparison: traditional physical institutes, premium tutors, static MOOCs/course libraries, tutor marketplaces, and generic AI tools.</a:t>
            </a:r>
          </a:p>
          <a:p>
            <a:r>
              <a:t>- All comparison views are company-authored strategic illustrations, not third-party market benchmarks, audited competitor scorecards, or claims about specific named companies.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[Sources]</a:t>
            </a:r>
          </a:p>
          <a:p>
            <a:r>
              <a:t>- Team names, roles and portraits supplied by the founder in the uploaded slide “10.png”: Muhammad Huzaifah Sahmi — Founder &amp; CEO; Syeda Arifa Rizvi — COO, Operations &amp; Service Delivery; Syed Muhammad Saleh — CTO, Platform &amp; Technology; Maryam Jawad — Media Lead, Content &amp; Growth.</a:t>
            </a:r>
          </a:p>
          <a:p>
            <a:r>
              <a:t>- Company-reported proof points supplied by the founder: approximately US$25K cumulative revenue in 16 months and a wider network of 20+ expert trainers.</a:t>
            </a:r>
          </a:p>
          <a:p>
            <a:r>
              <a:t>- Team structure is an investor-facing company-authored view. Confirm current titles, headcount and metrics before external circulation.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3C842-AA40-0491-6CEF-2C5DCA766C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D0373E-C755-378B-54E7-CDD9565636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P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10B084-CD30-04CA-B653-7DC2B7420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F9863-69A6-4543-A36C-3B93335719E7}" type="datetimeFigureOut">
              <a:rPr lang="en-PK" smtClean="0"/>
              <a:t>13/08/2026</a:t>
            </a:fld>
            <a:endParaRPr lang="en-P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6464FE-7555-C3C4-2BCB-DE1941D34E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96B10F-869F-B053-E054-E4BC775A7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1DF02-CEAA-4AE0-875F-D5493DB22A6B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25317484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drape"/>
        <p:sndAc>
          <p:stSnd>
            <p:snd r:embed="rId1" name="Page Turn Sound.wav"/>
          </p:stSnd>
        </p:sndAc>
      </p:transition>
    </mc:Choice>
    <mc:Fallback>
      <p:transition spd="slow">
        <p:fade/>
        <p:sndAc>
          <p:stSnd>
            <p:snd r:embed="rId1" name="Page Turn Sound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B6B65D-0188-17FB-EE5F-4FF91B4F1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E11A3D6-A136-01E8-6CC6-04D282661B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1DEBE6-46CE-03DE-2025-AF40FCF8F0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F9863-69A6-4543-A36C-3B93335719E7}" type="datetimeFigureOut">
              <a:rPr lang="en-PK" smtClean="0"/>
              <a:t>13/08/2026</a:t>
            </a:fld>
            <a:endParaRPr lang="en-P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F5922A-7CF6-2C7F-FC4A-DB0BDC9BA4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78CE25-F10C-6DB7-1B79-9DC805484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1DF02-CEAA-4AE0-875F-D5493DB22A6B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20985574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drape"/>
        <p:sndAc>
          <p:stSnd>
            <p:snd r:embed="rId1" name="Page Turn Sound.wav"/>
          </p:stSnd>
        </p:sndAc>
      </p:transition>
    </mc:Choice>
    <mc:Fallback>
      <p:transition spd="slow">
        <p:fade/>
        <p:sndAc>
          <p:stSnd>
            <p:snd r:embed="rId1" name="Page Turn Sound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1E845A-1F8A-6E0C-A8C2-C3D62F3667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ED6214-3F0B-F3C1-F21B-4B9174A8A8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A2FC74-DDD4-C603-E353-A7FAE7EF4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F9863-69A6-4543-A36C-3B93335719E7}" type="datetimeFigureOut">
              <a:rPr lang="en-PK" smtClean="0"/>
              <a:t>13/08/2026</a:t>
            </a:fld>
            <a:endParaRPr lang="en-P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F7C66E-0C2D-9EC1-BCCD-970357905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4E8FCB-ACFE-53AB-EBBD-6505AC629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1DF02-CEAA-4AE0-875F-D5493DB22A6B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377096200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drape"/>
        <p:sndAc>
          <p:stSnd>
            <p:snd r:embed="rId1" name="Page Turn Sound.wav"/>
          </p:stSnd>
        </p:sndAc>
      </p:transition>
    </mc:Choice>
    <mc:Fallback>
      <p:transition spd="slow">
        <p:fade/>
        <p:sndAc>
          <p:stSnd>
            <p:snd r:embed="rId1" name="Page Turn Sound.wav"/>
          </p:stSnd>
        </p:sndAc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88589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drape"/>
        <p:sndAc>
          <p:stSnd>
            <p:snd r:embed="rId1" name="Page Turn Sound.wav"/>
          </p:stSnd>
        </p:sndAc>
      </p:transition>
    </mc:Choice>
    <mc:Fallback>
      <p:transition spd="slow">
        <p:fade/>
        <p:sndAc>
          <p:stSnd>
            <p:snd r:embed="rId1" name="Page Turn Sound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B1CD5-FD2E-D3BE-E278-9857F4140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445CE8-4C9B-9A2F-4BA9-D4750C1774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704E04-F61B-E553-70BD-BD8B17FB1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F9863-69A6-4543-A36C-3B93335719E7}" type="datetimeFigureOut">
              <a:rPr lang="en-PK" smtClean="0"/>
              <a:t>13/08/2026</a:t>
            </a:fld>
            <a:endParaRPr lang="en-P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6EF046-30E6-A233-EDAA-CBFEE3895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47BA64-6DA3-0802-38C4-2DEDF1AB1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1DF02-CEAA-4AE0-875F-D5493DB22A6B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196615376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drape"/>
        <p:sndAc>
          <p:stSnd>
            <p:snd r:embed="rId1" name="Page Turn Sound.wav"/>
          </p:stSnd>
        </p:sndAc>
      </p:transition>
    </mc:Choice>
    <mc:Fallback>
      <p:transition spd="slow">
        <p:fade/>
        <p:sndAc>
          <p:stSnd>
            <p:snd r:embed="rId1" name="Page Turn Sound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637AF5-83C8-52E8-90D8-9D5875B2F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562EDF-8C6C-9187-3B5F-770BF4311F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BBEF30-CAED-6421-6105-C76A69DE01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F9863-69A6-4543-A36C-3B93335719E7}" type="datetimeFigureOut">
              <a:rPr lang="en-PK" smtClean="0"/>
              <a:t>13/08/2026</a:t>
            </a:fld>
            <a:endParaRPr lang="en-P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5227E8-81C5-FCAB-F5A7-B0ACAC836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2FE787-33BC-3081-12B5-ACDB6630D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1DF02-CEAA-4AE0-875F-D5493DB22A6B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175765222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drape"/>
        <p:sndAc>
          <p:stSnd>
            <p:snd r:embed="rId1" name="Page Turn Sound.wav"/>
          </p:stSnd>
        </p:sndAc>
      </p:transition>
    </mc:Choice>
    <mc:Fallback>
      <p:transition spd="slow">
        <p:fade/>
        <p:sndAc>
          <p:stSnd>
            <p:snd r:embed="rId1" name="Page Turn Sound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DA808-7F5F-17BA-C326-72FC04EF0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8ED5B9-A514-B3D5-8410-B46E8661A8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AE2330C-BD54-EBE6-6B3A-725C10E703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F6CF47-48B3-375D-9D53-B6A5E9B059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F9863-69A6-4543-A36C-3B93335719E7}" type="datetimeFigureOut">
              <a:rPr lang="en-PK" smtClean="0"/>
              <a:t>13/08/2026</a:t>
            </a:fld>
            <a:endParaRPr lang="en-P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3DF09C-26D0-2AD9-4ACA-42816A4B55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C87836-2E38-65E6-47A5-A0365FC43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1DF02-CEAA-4AE0-875F-D5493DB22A6B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183919960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drape"/>
        <p:sndAc>
          <p:stSnd>
            <p:snd r:embed="rId1" name="Page Turn Sound.wav"/>
          </p:stSnd>
        </p:sndAc>
      </p:transition>
    </mc:Choice>
    <mc:Fallback>
      <p:transition spd="slow">
        <p:fade/>
        <p:sndAc>
          <p:stSnd>
            <p:snd r:embed="rId1" name="Page Turn Sound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B2B6AD-3DBD-3B0F-40B4-8566D6A83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910A0E-4BCA-EEF5-B239-4E09E54BB1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F76F39-39B2-A622-76F8-ABF51F21A0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4D0412C-22C8-25DE-5D34-AFF74C56826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006A9E-A167-1CCC-9E53-280363E435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C24F378-DF09-05EA-B73D-CC98A37D49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F9863-69A6-4543-A36C-3B93335719E7}" type="datetimeFigureOut">
              <a:rPr lang="en-PK" smtClean="0"/>
              <a:t>13/08/2026</a:t>
            </a:fld>
            <a:endParaRPr lang="en-PK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451E61E-9AB6-03C5-14F1-15F6B997E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F7A5E5-F271-8734-3DC3-EE03472F8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1DF02-CEAA-4AE0-875F-D5493DB22A6B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317757054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drape"/>
        <p:sndAc>
          <p:stSnd>
            <p:snd r:embed="rId1" name="Page Turn Sound.wav"/>
          </p:stSnd>
        </p:sndAc>
      </p:transition>
    </mc:Choice>
    <mc:Fallback>
      <p:transition spd="slow">
        <p:fade/>
        <p:sndAc>
          <p:stSnd>
            <p:snd r:embed="rId1" name="Page Turn Sound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D6F40-6E1A-8F30-4BCC-0C3ED4F69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99E0B2-10D6-4D72-41D2-6F5DC1762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F9863-69A6-4543-A36C-3B93335719E7}" type="datetimeFigureOut">
              <a:rPr lang="en-PK" smtClean="0"/>
              <a:t>13/08/2026</a:t>
            </a:fld>
            <a:endParaRPr lang="en-P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0F3E80-63C9-DC45-19B0-C14E6A611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981A94-3C72-3422-92E5-C01E095D44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1DF02-CEAA-4AE0-875F-D5493DB22A6B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101295883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drape"/>
        <p:sndAc>
          <p:stSnd>
            <p:snd r:embed="rId1" name="Page Turn Sound.wav"/>
          </p:stSnd>
        </p:sndAc>
      </p:transition>
    </mc:Choice>
    <mc:Fallback>
      <p:transition spd="slow">
        <p:fade/>
        <p:sndAc>
          <p:stSnd>
            <p:snd r:embed="rId1" name="Page Turn Sound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19E904A-0079-F1B2-69EA-535DA15FB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F9863-69A6-4543-A36C-3B93335719E7}" type="datetimeFigureOut">
              <a:rPr lang="en-PK" smtClean="0"/>
              <a:t>13/08/2026</a:t>
            </a:fld>
            <a:endParaRPr lang="en-PK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9661AB-C0A9-3E05-0C6D-8A8FD2BAA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C8B5BF-2453-5C28-18FD-CD8F38AD1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1DF02-CEAA-4AE0-875F-D5493DB22A6B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38590401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drape"/>
        <p:sndAc>
          <p:stSnd>
            <p:snd r:embed="rId1" name="Page Turn Sound.wav"/>
          </p:stSnd>
        </p:sndAc>
      </p:transition>
    </mc:Choice>
    <mc:Fallback>
      <p:transition spd="slow">
        <p:fade/>
        <p:sndAc>
          <p:stSnd>
            <p:snd r:embed="rId1" name="Page Turn Sound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FA99BA-ED69-58F1-C4FD-ED89F77ED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677138-C451-5EFF-6D66-4ABF7E5E30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E035F3-27F4-6530-3A25-F6D3D3CD86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6D9E22-539E-FA1D-36D8-DE104FFDF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F9863-69A6-4543-A36C-3B93335719E7}" type="datetimeFigureOut">
              <a:rPr lang="en-PK" smtClean="0"/>
              <a:t>13/08/2026</a:t>
            </a:fld>
            <a:endParaRPr lang="en-P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22FACD-F364-A2A1-84A7-D0B12EC6E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772DF2-DF4C-C2C3-B868-E9633FB77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1DF02-CEAA-4AE0-875F-D5493DB22A6B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174983894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drape"/>
        <p:sndAc>
          <p:stSnd>
            <p:snd r:embed="rId1" name="Page Turn Sound.wav"/>
          </p:stSnd>
        </p:sndAc>
      </p:transition>
    </mc:Choice>
    <mc:Fallback>
      <p:transition spd="slow">
        <p:fade/>
        <p:sndAc>
          <p:stSnd>
            <p:snd r:embed="rId1" name="Page Turn Sound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580B91-19DA-9158-BFED-E865C9B82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A2A8536-A0C9-1338-2F64-3FD9D0DB7D4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PK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8BD773-3F7B-C4AC-E239-6ABEF991B3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91A03E-1A84-0AFA-6B4D-D70F59664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F9863-69A6-4543-A36C-3B93335719E7}" type="datetimeFigureOut">
              <a:rPr lang="en-PK" smtClean="0"/>
              <a:t>13/08/2026</a:t>
            </a:fld>
            <a:endParaRPr lang="en-PK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E9D62C-A79A-E16F-72AB-51CC850C1A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PK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97132B-C3D0-AD37-0160-BD45376489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31DF02-CEAA-4AE0-875F-D5493DB22A6B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23694049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drape"/>
        <p:sndAc>
          <p:stSnd>
            <p:snd r:embed="rId1" name="Page Turn Sound.wav"/>
          </p:stSnd>
        </p:sndAc>
      </p:transition>
    </mc:Choice>
    <mc:Fallback>
      <p:transition spd="slow">
        <p:fade/>
        <p:sndAc>
          <p:stSnd>
            <p:snd r:embed="rId1" name="Page Turn Sound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95663D0-C1C6-AB82-D4BA-3DA4B5AA6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PK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70883A-64B9-3E1B-379E-67E29E9F5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K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BA4D61-877F-4232-3655-367E13D1C4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0F9863-69A6-4543-A36C-3B93335719E7}" type="datetimeFigureOut">
              <a:rPr lang="en-PK" smtClean="0"/>
              <a:t>13/08/2026</a:t>
            </a:fld>
            <a:endParaRPr lang="en-PK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EECB49-9176-C711-A3AC-55AF207C26D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PK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FA1C33-4D2F-7B5C-C4E4-44981BEC5A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31DF02-CEAA-4AE0-875F-D5493DB22A6B}" type="slidenum">
              <a:rPr lang="en-PK" smtClean="0"/>
              <a:t>‹#›</a:t>
            </a:fld>
            <a:endParaRPr lang="en-PK"/>
          </a:p>
        </p:txBody>
      </p:sp>
    </p:spTree>
    <p:extLst>
      <p:ext uri="{BB962C8B-B14F-4D97-AF65-F5344CB8AC3E}">
        <p14:creationId xmlns:p14="http://schemas.microsoft.com/office/powerpoint/2010/main" val="3003517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5="http://schemas.microsoft.com/office/powerpoint/2012/main" Requires="p15">
      <p:transition spd="slow">
        <p15:prstTrans prst="drape"/>
        <p:sndAc>
          <p:stSnd>
            <p:snd r:embed="rId14" name="Page Turn Sound.wav"/>
          </p:stSnd>
        </p:sndAc>
      </p:transition>
    </mc:Choice>
    <mc:Fallback>
      <p:transition spd="slow">
        <p:fade/>
        <p:sndAc>
          <p:stSnd>
            <p:snd r:embed="rId14" name="Page Turn Sound.wav"/>
          </p:stSnd>
        </p:sndAc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P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1.wav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ule-38">
            <a:extLst>
              <a:ext uri="{FF2B5EF4-FFF2-40B4-BE49-F238E27FC236}">
                <a16:creationId xmlns:a16="http://schemas.microsoft.com/office/drawing/2014/main" id="{AFB19680-DE94-4239-BA69-EA65DDE278C2}"/>
              </a:ext>
            </a:extLst>
          </p:cNvPr>
          <p:cNvSpPr>
            <a:spLocks noGrp="1"/>
          </p:cNvSpPr>
          <p:nvPr/>
        </p:nvSpPr>
        <p:spPr>
          <a:xfrm>
            <a:off x="0" y="3619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2" name="rule-76">
            <a:extLst>
              <a:ext uri="{FF2B5EF4-FFF2-40B4-BE49-F238E27FC236}">
                <a16:creationId xmlns:a16="http://schemas.microsoft.com/office/drawing/2014/main" id="{A708C5A4-4A69-479C-AA85-F3769DFF11E6}"/>
              </a:ext>
            </a:extLst>
          </p:cNvPr>
          <p:cNvSpPr>
            <a:spLocks noGrp="1"/>
          </p:cNvSpPr>
          <p:nvPr/>
        </p:nvSpPr>
        <p:spPr>
          <a:xfrm>
            <a:off x="0" y="7239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3" name="rule-114">
            <a:extLst>
              <a:ext uri="{FF2B5EF4-FFF2-40B4-BE49-F238E27FC236}">
                <a16:creationId xmlns:a16="http://schemas.microsoft.com/office/drawing/2014/main" id="{F6B95220-835D-4172-B302-33F1343B48F7}"/>
              </a:ext>
            </a:extLst>
          </p:cNvPr>
          <p:cNvSpPr>
            <a:spLocks noGrp="1"/>
          </p:cNvSpPr>
          <p:nvPr/>
        </p:nvSpPr>
        <p:spPr>
          <a:xfrm>
            <a:off x="0" y="10858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4" name="rule-152">
            <a:extLst>
              <a:ext uri="{FF2B5EF4-FFF2-40B4-BE49-F238E27FC236}">
                <a16:creationId xmlns:a16="http://schemas.microsoft.com/office/drawing/2014/main" id="{3683986A-9754-458E-BD59-D3CC39B0FFBA}"/>
              </a:ext>
            </a:extLst>
          </p:cNvPr>
          <p:cNvSpPr>
            <a:spLocks noGrp="1"/>
          </p:cNvSpPr>
          <p:nvPr/>
        </p:nvSpPr>
        <p:spPr>
          <a:xfrm>
            <a:off x="0" y="14478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5" name="rule-190">
            <a:extLst>
              <a:ext uri="{FF2B5EF4-FFF2-40B4-BE49-F238E27FC236}">
                <a16:creationId xmlns:a16="http://schemas.microsoft.com/office/drawing/2014/main" id="{0B599327-9B32-4CF7-8FE2-153855047FF0}"/>
              </a:ext>
            </a:extLst>
          </p:cNvPr>
          <p:cNvSpPr>
            <a:spLocks noGrp="1"/>
          </p:cNvSpPr>
          <p:nvPr/>
        </p:nvSpPr>
        <p:spPr>
          <a:xfrm>
            <a:off x="0" y="18097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6" name="rule-228">
            <a:extLst>
              <a:ext uri="{FF2B5EF4-FFF2-40B4-BE49-F238E27FC236}">
                <a16:creationId xmlns:a16="http://schemas.microsoft.com/office/drawing/2014/main" id="{860145C6-9B2B-4581-B28D-9186A5CD3EC1}"/>
              </a:ext>
            </a:extLst>
          </p:cNvPr>
          <p:cNvSpPr>
            <a:spLocks noGrp="1"/>
          </p:cNvSpPr>
          <p:nvPr/>
        </p:nvSpPr>
        <p:spPr>
          <a:xfrm>
            <a:off x="0" y="21717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7" name="rule-266">
            <a:extLst>
              <a:ext uri="{FF2B5EF4-FFF2-40B4-BE49-F238E27FC236}">
                <a16:creationId xmlns:a16="http://schemas.microsoft.com/office/drawing/2014/main" id="{709129F6-D766-4487-AAAC-64EF0FAAB98C}"/>
              </a:ext>
            </a:extLst>
          </p:cNvPr>
          <p:cNvSpPr>
            <a:spLocks noGrp="1"/>
          </p:cNvSpPr>
          <p:nvPr/>
        </p:nvSpPr>
        <p:spPr>
          <a:xfrm>
            <a:off x="0" y="25336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8" name="rule-304">
            <a:extLst>
              <a:ext uri="{FF2B5EF4-FFF2-40B4-BE49-F238E27FC236}">
                <a16:creationId xmlns:a16="http://schemas.microsoft.com/office/drawing/2014/main" id="{ECDCE758-5662-4EB5-8998-F4CC91EAF593}"/>
              </a:ext>
            </a:extLst>
          </p:cNvPr>
          <p:cNvSpPr>
            <a:spLocks noGrp="1"/>
          </p:cNvSpPr>
          <p:nvPr/>
        </p:nvSpPr>
        <p:spPr>
          <a:xfrm>
            <a:off x="0" y="28956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9" name="rule-342">
            <a:extLst>
              <a:ext uri="{FF2B5EF4-FFF2-40B4-BE49-F238E27FC236}">
                <a16:creationId xmlns:a16="http://schemas.microsoft.com/office/drawing/2014/main" id="{34C1F5C5-AAD3-4C7A-ACCD-8A2F9377CB0D}"/>
              </a:ext>
            </a:extLst>
          </p:cNvPr>
          <p:cNvSpPr>
            <a:spLocks noGrp="1"/>
          </p:cNvSpPr>
          <p:nvPr/>
        </p:nvSpPr>
        <p:spPr>
          <a:xfrm>
            <a:off x="0" y="32575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0" name="rule-380">
            <a:extLst>
              <a:ext uri="{FF2B5EF4-FFF2-40B4-BE49-F238E27FC236}">
                <a16:creationId xmlns:a16="http://schemas.microsoft.com/office/drawing/2014/main" id="{F1C3E2A3-FB2C-40F5-A770-1388989A1C2A}"/>
              </a:ext>
            </a:extLst>
          </p:cNvPr>
          <p:cNvSpPr>
            <a:spLocks noGrp="1"/>
          </p:cNvSpPr>
          <p:nvPr/>
        </p:nvSpPr>
        <p:spPr>
          <a:xfrm>
            <a:off x="0" y="36195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1" name="rule-418">
            <a:extLst>
              <a:ext uri="{FF2B5EF4-FFF2-40B4-BE49-F238E27FC236}">
                <a16:creationId xmlns:a16="http://schemas.microsoft.com/office/drawing/2014/main" id="{A577F896-356A-4E16-8872-FAB2BAA1FF42}"/>
              </a:ext>
            </a:extLst>
          </p:cNvPr>
          <p:cNvSpPr>
            <a:spLocks noGrp="1"/>
          </p:cNvSpPr>
          <p:nvPr/>
        </p:nvSpPr>
        <p:spPr>
          <a:xfrm>
            <a:off x="0" y="39814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2" name="rule-456">
            <a:extLst>
              <a:ext uri="{FF2B5EF4-FFF2-40B4-BE49-F238E27FC236}">
                <a16:creationId xmlns:a16="http://schemas.microsoft.com/office/drawing/2014/main" id="{89B79CC3-F1EE-4D3A-B40D-402C7D02E47A}"/>
              </a:ext>
            </a:extLst>
          </p:cNvPr>
          <p:cNvSpPr>
            <a:spLocks noGrp="1"/>
          </p:cNvSpPr>
          <p:nvPr/>
        </p:nvSpPr>
        <p:spPr>
          <a:xfrm>
            <a:off x="0" y="43434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3" name="rule-494">
            <a:extLst>
              <a:ext uri="{FF2B5EF4-FFF2-40B4-BE49-F238E27FC236}">
                <a16:creationId xmlns:a16="http://schemas.microsoft.com/office/drawing/2014/main" id="{56A48686-FCDE-4FFB-AAA7-51D4CED574C6}"/>
              </a:ext>
            </a:extLst>
          </p:cNvPr>
          <p:cNvSpPr>
            <a:spLocks noGrp="1"/>
          </p:cNvSpPr>
          <p:nvPr/>
        </p:nvSpPr>
        <p:spPr>
          <a:xfrm>
            <a:off x="0" y="47053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4" name="rule-532">
            <a:extLst>
              <a:ext uri="{FF2B5EF4-FFF2-40B4-BE49-F238E27FC236}">
                <a16:creationId xmlns:a16="http://schemas.microsoft.com/office/drawing/2014/main" id="{0BFC4CC8-40F7-456F-B8DC-8BA6FB767FAD}"/>
              </a:ext>
            </a:extLst>
          </p:cNvPr>
          <p:cNvSpPr>
            <a:spLocks noGrp="1"/>
          </p:cNvSpPr>
          <p:nvPr/>
        </p:nvSpPr>
        <p:spPr>
          <a:xfrm>
            <a:off x="0" y="50673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5" name="rule-570">
            <a:extLst>
              <a:ext uri="{FF2B5EF4-FFF2-40B4-BE49-F238E27FC236}">
                <a16:creationId xmlns:a16="http://schemas.microsoft.com/office/drawing/2014/main" id="{DD57F3D1-421F-42DE-8A64-1394F1829054}"/>
              </a:ext>
            </a:extLst>
          </p:cNvPr>
          <p:cNvSpPr>
            <a:spLocks noGrp="1"/>
          </p:cNvSpPr>
          <p:nvPr/>
        </p:nvSpPr>
        <p:spPr>
          <a:xfrm>
            <a:off x="0" y="54292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6" name="rule-608">
            <a:extLst>
              <a:ext uri="{FF2B5EF4-FFF2-40B4-BE49-F238E27FC236}">
                <a16:creationId xmlns:a16="http://schemas.microsoft.com/office/drawing/2014/main" id="{B80A48B0-86D7-455D-84AB-CB015678E9BC}"/>
              </a:ext>
            </a:extLst>
          </p:cNvPr>
          <p:cNvSpPr>
            <a:spLocks noGrp="1"/>
          </p:cNvSpPr>
          <p:nvPr/>
        </p:nvSpPr>
        <p:spPr>
          <a:xfrm>
            <a:off x="0" y="57912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7" name="rule-646">
            <a:extLst>
              <a:ext uri="{FF2B5EF4-FFF2-40B4-BE49-F238E27FC236}">
                <a16:creationId xmlns:a16="http://schemas.microsoft.com/office/drawing/2014/main" id="{03F2630B-17BB-4003-BB2B-7B85CFB244CE}"/>
              </a:ext>
            </a:extLst>
          </p:cNvPr>
          <p:cNvSpPr>
            <a:spLocks noGrp="1"/>
          </p:cNvSpPr>
          <p:nvPr/>
        </p:nvSpPr>
        <p:spPr>
          <a:xfrm>
            <a:off x="0" y="61531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8" name="rule-684">
            <a:extLst>
              <a:ext uri="{FF2B5EF4-FFF2-40B4-BE49-F238E27FC236}">
                <a16:creationId xmlns:a16="http://schemas.microsoft.com/office/drawing/2014/main" id="{252ADCC8-B1AD-43CE-ACBE-934ED34A1D2B}"/>
              </a:ext>
            </a:extLst>
          </p:cNvPr>
          <p:cNvSpPr>
            <a:spLocks noGrp="1"/>
          </p:cNvSpPr>
          <p:nvPr/>
        </p:nvSpPr>
        <p:spPr>
          <a:xfrm>
            <a:off x="0" y="65151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9" name="red-margin">
            <a:extLst>
              <a:ext uri="{FF2B5EF4-FFF2-40B4-BE49-F238E27FC236}">
                <a16:creationId xmlns:a16="http://schemas.microsoft.com/office/drawing/2014/main" id="{5000649E-D41E-4601-8931-3D3367C11AB5}"/>
              </a:ext>
            </a:extLst>
          </p:cNvPr>
          <p:cNvSpPr>
            <a:spLocks noGrp="1"/>
          </p:cNvSpPr>
          <p:nvPr/>
        </p:nvSpPr>
        <p:spPr>
          <a:xfrm>
            <a:off x="838200" y="0"/>
            <a:ext cx="19050" cy="6858000"/>
          </a:xfrm>
          <a:prstGeom prst="rect">
            <a:avLst/>
          </a:prstGeom>
          <a:solidFill>
            <a:srgbClr val="E9A5A5"/>
          </a:solidFill>
          <a:ln w="0">
            <a:noFill/>
            <a:prstDash val="solid"/>
          </a:ln>
        </p:spPr>
      </p:sp>
      <p:sp>
        <p:nvSpPr>
          <p:cNvPr id="21" name="brand-name">
            <a:extLst>
              <a:ext uri="{FF2B5EF4-FFF2-40B4-BE49-F238E27FC236}">
                <a16:creationId xmlns:a16="http://schemas.microsoft.com/office/drawing/2014/main" id="{319E669A-BFE7-451C-9E82-772C532A7A02}"/>
              </a:ext>
            </a:extLst>
          </p:cNvPr>
          <p:cNvSpPr>
            <a:spLocks noGrp="1"/>
          </p:cNvSpPr>
          <p:nvPr/>
        </p:nvSpPr>
        <p:spPr>
          <a:xfrm>
            <a:off x="2633523" y="741515"/>
            <a:ext cx="4381500" cy="4286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400" b="1" i="0">
                <a:solidFill>
                  <a:srgbClr val="193A70"/>
                </a:solidFill>
              </a:defRPr>
            </a:pPr>
            <a:r>
              <a:rPr sz="2400" b="1" i="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INNOVATOR HUZSAM</a:t>
            </a:r>
          </a:p>
        </p:txBody>
      </p:sp>
      <p:sp>
        <p:nvSpPr>
          <p:cNvPr id="23" name="tagline">
            <a:extLst>
              <a:ext uri="{FF2B5EF4-FFF2-40B4-BE49-F238E27FC236}">
                <a16:creationId xmlns:a16="http://schemas.microsoft.com/office/drawing/2014/main" id="{4980308D-7C1D-4D6C-A0C7-C0B4C4728EF9}"/>
              </a:ext>
            </a:extLst>
          </p:cNvPr>
          <p:cNvSpPr>
            <a:spLocks noGrp="1"/>
          </p:cNvSpPr>
          <p:nvPr/>
        </p:nvSpPr>
        <p:spPr>
          <a:xfrm>
            <a:off x="2606475" y="1198715"/>
            <a:ext cx="4095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875" b="1" i="0">
                <a:solidFill>
                  <a:srgbClr val="E65B1B"/>
                </a:solidFill>
              </a:defRPr>
            </a:pPr>
            <a:r>
              <a:rPr sz="1875" b="1" i="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LEARN.  EVOLVE.  INNOVATE.</a:t>
            </a:r>
          </a:p>
        </p:txBody>
      </p:sp>
      <p:sp>
        <p:nvSpPr>
          <p:cNvPr id="25" name="headline">
            <a:extLst>
              <a:ext uri="{FF2B5EF4-FFF2-40B4-BE49-F238E27FC236}">
                <a16:creationId xmlns:a16="http://schemas.microsoft.com/office/drawing/2014/main" id="{52B87E28-5C44-458B-9FDB-63F078230010}"/>
              </a:ext>
            </a:extLst>
          </p:cNvPr>
          <p:cNvSpPr>
            <a:spLocks noGrp="1"/>
          </p:cNvSpPr>
          <p:nvPr/>
        </p:nvSpPr>
        <p:spPr>
          <a:xfrm>
            <a:off x="2453148" y="2529232"/>
            <a:ext cx="99822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750" b="1" i="0">
                <a:solidFill>
                  <a:srgbClr val="193A70"/>
                </a:solidFill>
              </a:defRPr>
            </a:pPr>
            <a:r>
              <a:rPr sz="2800" b="1" i="0" dirty="0">
                <a:solidFill>
                  <a:schemeClr val="tx2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Building the next evolution of learning</a:t>
            </a:r>
            <a:r>
              <a:rPr lang="en-GB" sz="2800" b="1" i="0" dirty="0">
                <a:solidFill>
                  <a:schemeClr val="tx2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.</a:t>
            </a:r>
            <a:endParaRPr sz="2800" b="1" i="0" dirty="0">
              <a:solidFill>
                <a:schemeClr val="tx2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57" name="Picture 56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952500" y="3035147"/>
            <a:ext cx="10287000" cy="2045006"/>
          </a:xfrm>
          <a:prstGeom prst="rect">
            <a:avLst/>
          </a:prstGeom>
        </p:spPr>
      </p:pic>
      <p:sp>
        <p:nvSpPr>
          <p:cNvPr id="28" name="bottom-line">
            <a:extLst>
              <a:ext uri="{FF2B5EF4-FFF2-40B4-BE49-F238E27FC236}">
                <a16:creationId xmlns:a16="http://schemas.microsoft.com/office/drawing/2014/main" id="{36CE16AE-A60B-4CAE-AFBC-4C038984FBCF}"/>
              </a:ext>
            </a:extLst>
          </p:cNvPr>
          <p:cNvSpPr>
            <a:spLocks noGrp="1"/>
          </p:cNvSpPr>
          <p:nvPr/>
        </p:nvSpPr>
        <p:spPr>
          <a:xfrm>
            <a:off x="1057275" y="5620826"/>
            <a:ext cx="9982200" cy="28575"/>
          </a:xfrm>
          <a:prstGeom prst="rect">
            <a:avLst/>
          </a:prstGeom>
          <a:solidFill>
            <a:srgbClr val="164894"/>
          </a:solidFill>
          <a:ln w="0">
            <a:noFill/>
            <a:prstDash val="solid"/>
          </a:ln>
        </p:spPr>
      </p:sp>
      <p:sp>
        <p:nvSpPr>
          <p:cNvPr id="29" name="story-line">
            <a:extLst>
              <a:ext uri="{FF2B5EF4-FFF2-40B4-BE49-F238E27FC236}">
                <a16:creationId xmlns:a16="http://schemas.microsoft.com/office/drawing/2014/main" id="{BDBBC410-A2E1-4A47-B65F-7508FCE95211}"/>
              </a:ext>
            </a:extLst>
          </p:cNvPr>
          <p:cNvSpPr>
            <a:spLocks noGrp="1"/>
          </p:cNvSpPr>
          <p:nvPr/>
        </p:nvSpPr>
        <p:spPr>
          <a:xfrm>
            <a:off x="1071562" y="5167006"/>
            <a:ext cx="995362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950" b="1" i="0">
                <a:solidFill>
                  <a:srgbClr val="193A70"/>
                </a:solidFill>
              </a:defRPr>
            </a:pPr>
            <a:r>
              <a:rPr sz="1950" b="1" i="0" dirty="0">
                <a:solidFill>
                  <a:srgbClr val="193A70"/>
                </a:solidFill>
              </a:rPr>
              <a:t>LIVE TRAINING  →  SKILLPATH + K–12  →  AI TUTOR</a:t>
            </a:r>
          </a:p>
        </p:txBody>
      </p:sp>
      <p:sp>
        <p:nvSpPr>
          <p:cNvPr id="30" name="presenter">
            <a:extLst>
              <a:ext uri="{FF2B5EF4-FFF2-40B4-BE49-F238E27FC236}">
                <a16:creationId xmlns:a16="http://schemas.microsoft.com/office/drawing/2014/main" id="{6FA9A6C0-5FD4-41B6-8CF2-E4370982A93E}"/>
              </a:ext>
            </a:extLst>
          </p:cNvPr>
          <p:cNvSpPr>
            <a:spLocks noGrp="1"/>
          </p:cNvSpPr>
          <p:nvPr/>
        </p:nvSpPr>
        <p:spPr>
          <a:xfrm>
            <a:off x="3186272" y="6278203"/>
            <a:ext cx="10001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350" b="1" i="0">
                <a:solidFill>
                  <a:srgbClr val="64748B"/>
                </a:solidFill>
              </a:defRPr>
            </a:pPr>
            <a:r>
              <a:rPr sz="1600" b="1" i="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MUHAMMAD HUZAIFAH SAHMI  •  FOUNDER &amp; CEO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F6D5120D-CE9D-DFDF-E2BD-EE08EEEE5C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298" y="236138"/>
            <a:ext cx="1722177" cy="167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537317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drape"/>
        <p:sndAc>
          <p:stSnd>
            <p:snd r:embed="rId3" name="Page Turn Sound.wav"/>
          </p:stSnd>
        </p:sndAc>
      </p:transition>
    </mc:Choice>
    <mc:Fallback>
      <p:transition spd="slow">
        <p:fade/>
        <p:sndAc>
          <p:stSnd>
            <p:snd r:embed="rId3" name="Page Turn Sound.wav"/>
          </p:stSnd>
        </p:sndAc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rule-38">
            <a:extLst>
              <a:ext uri="{FF2B5EF4-FFF2-40B4-BE49-F238E27FC236}">
                <a16:creationId xmlns:a16="http://schemas.microsoft.com/office/drawing/2014/main" id="{0C653034-A5AB-469C-B809-0A83870C30A7}"/>
              </a:ext>
            </a:extLst>
          </p:cNvPr>
          <p:cNvSpPr>
            <a:spLocks noGrp="1"/>
          </p:cNvSpPr>
          <p:nvPr/>
        </p:nvSpPr>
        <p:spPr>
          <a:xfrm>
            <a:off x="0" y="3619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2" name="rule-76">
            <a:extLst>
              <a:ext uri="{FF2B5EF4-FFF2-40B4-BE49-F238E27FC236}">
                <a16:creationId xmlns:a16="http://schemas.microsoft.com/office/drawing/2014/main" id="{D07C4859-EA15-447C-AB23-9D3DB19A6259}"/>
              </a:ext>
            </a:extLst>
          </p:cNvPr>
          <p:cNvSpPr>
            <a:spLocks noGrp="1"/>
          </p:cNvSpPr>
          <p:nvPr/>
        </p:nvSpPr>
        <p:spPr>
          <a:xfrm>
            <a:off x="0" y="7239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3" name="rule-114">
            <a:extLst>
              <a:ext uri="{FF2B5EF4-FFF2-40B4-BE49-F238E27FC236}">
                <a16:creationId xmlns:a16="http://schemas.microsoft.com/office/drawing/2014/main" id="{E3677227-F4D9-42B2-B6B3-B7C555D5174F}"/>
              </a:ext>
            </a:extLst>
          </p:cNvPr>
          <p:cNvSpPr>
            <a:spLocks noGrp="1"/>
          </p:cNvSpPr>
          <p:nvPr/>
        </p:nvSpPr>
        <p:spPr>
          <a:xfrm>
            <a:off x="0" y="10858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4" name="rule-152">
            <a:extLst>
              <a:ext uri="{FF2B5EF4-FFF2-40B4-BE49-F238E27FC236}">
                <a16:creationId xmlns:a16="http://schemas.microsoft.com/office/drawing/2014/main" id="{0EC71185-EA56-4751-A605-2F5FF9235991}"/>
              </a:ext>
            </a:extLst>
          </p:cNvPr>
          <p:cNvSpPr>
            <a:spLocks noGrp="1"/>
          </p:cNvSpPr>
          <p:nvPr/>
        </p:nvSpPr>
        <p:spPr>
          <a:xfrm>
            <a:off x="0" y="14478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5" name="rule-190">
            <a:extLst>
              <a:ext uri="{FF2B5EF4-FFF2-40B4-BE49-F238E27FC236}">
                <a16:creationId xmlns:a16="http://schemas.microsoft.com/office/drawing/2014/main" id="{D6A222BA-A62C-4088-BB8F-DE09F1360D49}"/>
              </a:ext>
            </a:extLst>
          </p:cNvPr>
          <p:cNvSpPr>
            <a:spLocks noGrp="1"/>
          </p:cNvSpPr>
          <p:nvPr/>
        </p:nvSpPr>
        <p:spPr>
          <a:xfrm>
            <a:off x="0" y="18097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6" name="rule-228">
            <a:extLst>
              <a:ext uri="{FF2B5EF4-FFF2-40B4-BE49-F238E27FC236}">
                <a16:creationId xmlns:a16="http://schemas.microsoft.com/office/drawing/2014/main" id="{08A72B3F-EE01-4517-B7EB-AF0DB6EC57BC}"/>
              </a:ext>
            </a:extLst>
          </p:cNvPr>
          <p:cNvSpPr>
            <a:spLocks noGrp="1"/>
          </p:cNvSpPr>
          <p:nvPr/>
        </p:nvSpPr>
        <p:spPr>
          <a:xfrm>
            <a:off x="0" y="21717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7" name="rule-266">
            <a:extLst>
              <a:ext uri="{FF2B5EF4-FFF2-40B4-BE49-F238E27FC236}">
                <a16:creationId xmlns:a16="http://schemas.microsoft.com/office/drawing/2014/main" id="{5336DA57-CDDB-4BE4-A7EB-038437D9BF88}"/>
              </a:ext>
            </a:extLst>
          </p:cNvPr>
          <p:cNvSpPr>
            <a:spLocks noGrp="1"/>
          </p:cNvSpPr>
          <p:nvPr/>
        </p:nvSpPr>
        <p:spPr>
          <a:xfrm>
            <a:off x="0" y="25336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8" name="rule-304">
            <a:extLst>
              <a:ext uri="{FF2B5EF4-FFF2-40B4-BE49-F238E27FC236}">
                <a16:creationId xmlns:a16="http://schemas.microsoft.com/office/drawing/2014/main" id="{FEFB4788-BF22-4008-B85C-D2EFF7F00C88}"/>
              </a:ext>
            </a:extLst>
          </p:cNvPr>
          <p:cNvSpPr>
            <a:spLocks noGrp="1"/>
          </p:cNvSpPr>
          <p:nvPr/>
        </p:nvSpPr>
        <p:spPr>
          <a:xfrm>
            <a:off x="0" y="28956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9" name="rule-342">
            <a:extLst>
              <a:ext uri="{FF2B5EF4-FFF2-40B4-BE49-F238E27FC236}">
                <a16:creationId xmlns:a16="http://schemas.microsoft.com/office/drawing/2014/main" id="{39232293-DE63-44D9-BE19-036CC2A022DA}"/>
              </a:ext>
            </a:extLst>
          </p:cNvPr>
          <p:cNvSpPr>
            <a:spLocks noGrp="1"/>
          </p:cNvSpPr>
          <p:nvPr/>
        </p:nvSpPr>
        <p:spPr>
          <a:xfrm>
            <a:off x="0" y="32575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0" name="rule-380">
            <a:extLst>
              <a:ext uri="{FF2B5EF4-FFF2-40B4-BE49-F238E27FC236}">
                <a16:creationId xmlns:a16="http://schemas.microsoft.com/office/drawing/2014/main" id="{976D4CFE-C840-46C6-A9F1-63DD2A2F0758}"/>
              </a:ext>
            </a:extLst>
          </p:cNvPr>
          <p:cNvSpPr>
            <a:spLocks noGrp="1"/>
          </p:cNvSpPr>
          <p:nvPr/>
        </p:nvSpPr>
        <p:spPr>
          <a:xfrm>
            <a:off x="0" y="36195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1" name="rule-418">
            <a:extLst>
              <a:ext uri="{FF2B5EF4-FFF2-40B4-BE49-F238E27FC236}">
                <a16:creationId xmlns:a16="http://schemas.microsoft.com/office/drawing/2014/main" id="{7126C0B4-15DF-4C49-812D-2F785DF6648B}"/>
              </a:ext>
            </a:extLst>
          </p:cNvPr>
          <p:cNvSpPr>
            <a:spLocks noGrp="1"/>
          </p:cNvSpPr>
          <p:nvPr/>
        </p:nvSpPr>
        <p:spPr>
          <a:xfrm>
            <a:off x="0" y="39814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2" name="rule-456">
            <a:extLst>
              <a:ext uri="{FF2B5EF4-FFF2-40B4-BE49-F238E27FC236}">
                <a16:creationId xmlns:a16="http://schemas.microsoft.com/office/drawing/2014/main" id="{DBEF3B0B-E7EB-421C-B25E-BB4D815AAB8D}"/>
              </a:ext>
            </a:extLst>
          </p:cNvPr>
          <p:cNvSpPr>
            <a:spLocks noGrp="1"/>
          </p:cNvSpPr>
          <p:nvPr/>
        </p:nvSpPr>
        <p:spPr>
          <a:xfrm>
            <a:off x="0" y="43434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3" name="rule-494">
            <a:extLst>
              <a:ext uri="{FF2B5EF4-FFF2-40B4-BE49-F238E27FC236}">
                <a16:creationId xmlns:a16="http://schemas.microsoft.com/office/drawing/2014/main" id="{7A377F8D-4FE4-42D0-B9DF-A2B88706575A}"/>
              </a:ext>
            </a:extLst>
          </p:cNvPr>
          <p:cNvSpPr>
            <a:spLocks noGrp="1"/>
          </p:cNvSpPr>
          <p:nvPr/>
        </p:nvSpPr>
        <p:spPr>
          <a:xfrm>
            <a:off x="0" y="47053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4" name="rule-532">
            <a:extLst>
              <a:ext uri="{FF2B5EF4-FFF2-40B4-BE49-F238E27FC236}">
                <a16:creationId xmlns:a16="http://schemas.microsoft.com/office/drawing/2014/main" id="{BF3C4B5C-9114-4EC0-B21B-B59D69DDA19A}"/>
              </a:ext>
            </a:extLst>
          </p:cNvPr>
          <p:cNvSpPr>
            <a:spLocks noGrp="1"/>
          </p:cNvSpPr>
          <p:nvPr/>
        </p:nvSpPr>
        <p:spPr>
          <a:xfrm>
            <a:off x="0" y="50673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5" name="rule-570">
            <a:extLst>
              <a:ext uri="{FF2B5EF4-FFF2-40B4-BE49-F238E27FC236}">
                <a16:creationId xmlns:a16="http://schemas.microsoft.com/office/drawing/2014/main" id="{6ADEF448-512D-42B8-9D76-50826FF68634}"/>
              </a:ext>
            </a:extLst>
          </p:cNvPr>
          <p:cNvSpPr>
            <a:spLocks noGrp="1"/>
          </p:cNvSpPr>
          <p:nvPr/>
        </p:nvSpPr>
        <p:spPr>
          <a:xfrm>
            <a:off x="0" y="54292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6" name="rule-608">
            <a:extLst>
              <a:ext uri="{FF2B5EF4-FFF2-40B4-BE49-F238E27FC236}">
                <a16:creationId xmlns:a16="http://schemas.microsoft.com/office/drawing/2014/main" id="{C527F3B5-30D7-4A70-9D6A-99A5E2B1C315}"/>
              </a:ext>
            </a:extLst>
          </p:cNvPr>
          <p:cNvSpPr>
            <a:spLocks noGrp="1"/>
          </p:cNvSpPr>
          <p:nvPr/>
        </p:nvSpPr>
        <p:spPr>
          <a:xfrm>
            <a:off x="0" y="57912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7" name="rule-646">
            <a:extLst>
              <a:ext uri="{FF2B5EF4-FFF2-40B4-BE49-F238E27FC236}">
                <a16:creationId xmlns:a16="http://schemas.microsoft.com/office/drawing/2014/main" id="{9C4E31C0-C2C0-45D1-824B-4B33F6CE282E}"/>
              </a:ext>
            </a:extLst>
          </p:cNvPr>
          <p:cNvSpPr>
            <a:spLocks noGrp="1"/>
          </p:cNvSpPr>
          <p:nvPr/>
        </p:nvSpPr>
        <p:spPr>
          <a:xfrm>
            <a:off x="0" y="61531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8" name="rule-684">
            <a:extLst>
              <a:ext uri="{FF2B5EF4-FFF2-40B4-BE49-F238E27FC236}">
                <a16:creationId xmlns:a16="http://schemas.microsoft.com/office/drawing/2014/main" id="{17C851A1-1993-4207-BA9D-1473CBCD06B0}"/>
              </a:ext>
            </a:extLst>
          </p:cNvPr>
          <p:cNvSpPr>
            <a:spLocks noGrp="1"/>
          </p:cNvSpPr>
          <p:nvPr/>
        </p:nvSpPr>
        <p:spPr>
          <a:xfrm>
            <a:off x="0" y="65151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9" name="red-margin">
            <a:extLst>
              <a:ext uri="{FF2B5EF4-FFF2-40B4-BE49-F238E27FC236}">
                <a16:creationId xmlns:a16="http://schemas.microsoft.com/office/drawing/2014/main" id="{186670BC-F401-4262-99CC-3ACB8CD04DDA}"/>
              </a:ext>
            </a:extLst>
          </p:cNvPr>
          <p:cNvSpPr>
            <a:spLocks noGrp="1"/>
          </p:cNvSpPr>
          <p:nvPr/>
        </p:nvSpPr>
        <p:spPr>
          <a:xfrm>
            <a:off x="838200" y="0"/>
            <a:ext cx="19050" cy="6858000"/>
          </a:xfrm>
          <a:prstGeom prst="rect">
            <a:avLst/>
          </a:prstGeom>
          <a:solidFill>
            <a:srgbClr val="E9A5A5"/>
          </a:solidFill>
          <a:ln w="0">
            <a:noFill/>
            <a:prstDash val="solid"/>
          </a:ln>
        </p:spPr>
      </p:sp>
      <p:sp>
        <p:nvSpPr>
          <p:cNvPr id="21" name="section">
            <a:extLst>
              <a:ext uri="{FF2B5EF4-FFF2-40B4-BE49-F238E27FC236}">
                <a16:creationId xmlns:a16="http://schemas.microsoft.com/office/drawing/2014/main" id="{CB527194-C260-4E67-9D8D-A8F1C66896B0}"/>
              </a:ext>
            </a:extLst>
          </p:cNvPr>
          <p:cNvSpPr>
            <a:spLocks noGrp="1"/>
          </p:cNvSpPr>
          <p:nvPr/>
        </p:nvSpPr>
        <p:spPr>
          <a:xfrm>
            <a:off x="857250" y="396160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24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THE </a:t>
            </a:r>
            <a:r>
              <a:rPr lang="en-GB" sz="24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ASK</a:t>
            </a:r>
          </a:p>
        </p:txBody>
      </p:sp>
      <p:sp>
        <p:nvSpPr>
          <p:cNvPr id="25" name="ask-bg">
            <a:extLst>
              <a:ext uri="{FF2B5EF4-FFF2-40B4-BE49-F238E27FC236}">
                <a16:creationId xmlns:a16="http://schemas.microsoft.com/office/drawing/2014/main" id="{6A3AD59E-CFEF-47C1-8E50-89EA36D93CB1}"/>
              </a:ext>
            </a:extLst>
          </p:cNvPr>
          <p:cNvSpPr>
            <a:spLocks noGrp="1"/>
          </p:cNvSpPr>
          <p:nvPr/>
        </p:nvSpPr>
        <p:spPr>
          <a:xfrm>
            <a:off x="4416781" y="828675"/>
            <a:ext cx="2905125" cy="381000"/>
          </a:xfrm>
          <a:prstGeom prst="roundRect">
            <a:avLst>
              <a:gd name="adj" fmla="val 20000"/>
            </a:avLst>
          </a:prstGeom>
          <a:solidFill>
            <a:srgbClr val="FFF1E8"/>
          </a:solidFill>
          <a:ln w="0">
            <a:solidFill>
              <a:srgbClr val="FFF1E8"/>
            </a:solidFill>
            <a:prstDash val="solid"/>
          </a:ln>
        </p:spPr>
        <p:txBody>
          <a:bodyPr/>
          <a:lstStyle/>
          <a:p>
            <a:endParaRPr lang="en-PK" dirty="0"/>
          </a:p>
        </p:txBody>
      </p:sp>
      <p:sp>
        <p:nvSpPr>
          <p:cNvPr id="26" name="ask">
            <a:extLst>
              <a:ext uri="{FF2B5EF4-FFF2-40B4-BE49-F238E27FC236}">
                <a16:creationId xmlns:a16="http://schemas.microsoft.com/office/drawing/2014/main" id="{9878DE89-1A96-408B-B35E-2D590E94ADFC}"/>
              </a:ext>
            </a:extLst>
          </p:cNvPr>
          <p:cNvSpPr>
            <a:spLocks noGrp="1"/>
          </p:cNvSpPr>
          <p:nvPr/>
        </p:nvSpPr>
        <p:spPr>
          <a:xfrm>
            <a:off x="4483456" y="838200"/>
            <a:ext cx="2771775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E65B1B"/>
                </a:solidFill>
              </a:defRPr>
            </a:pPr>
            <a:r>
              <a:rPr sz="1800" b="1" i="0" dirty="0">
                <a:solidFill>
                  <a:srgbClr val="E65B1B"/>
                </a:solidFill>
              </a:rPr>
              <a:t>RAISING  •  </a:t>
            </a:r>
            <a:r>
              <a:rPr sz="1800" b="1" i="0" dirty="0">
                <a:solidFill>
                  <a:schemeClr val="accent6">
                    <a:lumMod val="75000"/>
                  </a:schemeClr>
                </a:solidFill>
              </a:rPr>
              <a:t>US$15K</a:t>
            </a:r>
          </a:p>
        </p:txBody>
      </p:sp>
      <p:sp>
        <p:nvSpPr>
          <p:cNvPr id="27" name="pct-0">
            <a:extLst>
              <a:ext uri="{FF2B5EF4-FFF2-40B4-BE49-F238E27FC236}">
                <a16:creationId xmlns:a16="http://schemas.microsoft.com/office/drawing/2014/main" id="{27B959F6-A2C7-4C94-9AAF-CF039FA019B9}"/>
              </a:ext>
            </a:extLst>
          </p:cNvPr>
          <p:cNvSpPr>
            <a:spLocks noGrp="1"/>
          </p:cNvSpPr>
          <p:nvPr/>
        </p:nvSpPr>
        <p:spPr>
          <a:xfrm>
            <a:off x="1085850" y="1920548"/>
            <a:ext cx="695325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164894"/>
                </a:solidFill>
              </a:defRPr>
            </a:pPr>
            <a:r>
              <a:rPr sz="1800" b="1" i="0" dirty="0">
                <a:solidFill>
                  <a:srgbClr val="164894"/>
                </a:solidFill>
                <a:latin typeface="Comic Sans MS" panose="030F0702030302020204" pitchFamily="66" charset="0"/>
              </a:rPr>
              <a:t>40%</a:t>
            </a:r>
          </a:p>
        </p:txBody>
      </p:sp>
      <p:sp>
        <p:nvSpPr>
          <p:cNvPr id="28" name="track-0">
            <a:extLst>
              <a:ext uri="{FF2B5EF4-FFF2-40B4-BE49-F238E27FC236}">
                <a16:creationId xmlns:a16="http://schemas.microsoft.com/office/drawing/2014/main" id="{B6D9D1EF-7236-4529-ACB8-2FD842683A25}"/>
              </a:ext>
            </a:extLst>
          </p:cNvPr>
          <p:cNvSpPr>
            <a:spLocks noGrp="1"/>
          </p:cNvSpPr>
          <p:nvPr/>
        </p:nvSpPr>
        <p:spPr>
          <a:xfrm>
            <a:off x="1914525" y="1959137"/>
            <a:ext cx="3848100" cy="285750"/>
          </a:xfrm>
          <a:prstGeom prst="roundRect">
            <a:avLst>
              <a:gd name="adj" fmla="val 26667"/>
            </a:avLst>
          </a:prstGeom>
          <a:solidFill>
            <a:srgbClr val="F2F5F8"/>
          </a:solidFill>
          <a:ln w="9525">
            <a:solidFill>
              <a:srgbClr val="C8DDF4"/>
            </a:solidFill>
            <a:prstDash val="solid"/>
          </a:ln>
        </p:spPr>
      </p:sp>
      <p:sp>
        <p:nvSpPr>
          <p:cNvPr id="29" name="fill-0">
            <a:extLst>
              <a:ext uri="{FF2B5EF4-FFF2-40B4-BE49-F238E27FC236}">
                <a16:creationId xmlns:a16="http://schemas.microsoft.com/office/drawing/2014/main" id="{646E3B11-EF4A-4C36-8AF9-1C042388862A}"/>
              </a:ext>
            </a:extLst>
          </p:cNvPr>
          <p:cNvSpPr>
            <a:spLocks noGrp="1"/>
          </p:cNvSpPr>
          <p:nvPr/>
        </p:nvSpPr>
        <p:spPr>
          <a:xfrm>
            <a:off x="1914525" y="1949123"/>
            <a:ext cx="3848100" cy="285750"/>
          </a:xfrm>
          <a:prstGeom prst="roundRect">
            <a:avLst>
              <a:gd name="adj" fmla="val 26667"/>
            </a:avLst>
          </a:prstGeom>
          <a:solidFill>
            <a:srgbClr val="164894"/>
          </a:solidFill>
          <a:ln w="0">
            <a:solidFill>
              <a:srgbClr val="164894"/>
            </a:solidFill>
            <a:prstDash val="solid"/>
          </a:ln>
        </p:spPr>
      </p:sp>
      <p:sp>
        <p:nvSpPr>
          <p:cNvPr id="30" name="alloc-0">
            <a:extLst>
              <a:ext uri="{FF2B5EF4-FFF2-40B4-BE49-F238E27FC236}">
                <a16:creationId xmlns:a16="http://schemas.microsoft.com/office/drawing/2014/main" id="{3A478E78-557C-4C40-8E9E-F31751367B21}"/>
              </a:ext>
            </a:extLst>
          </p:cNvPr>
          <p:cNvSpPr>
            <a:spLocks noGrp="1"/>
          </p:cNvSpPr>
          <p:nvPr/>
        </p:nvSpPr>
        <p:spPr>
          <a:xfrm>
            <a:off x="5954677" y="1948540"/>
            <a:ext cx="3143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 i="0">
                <a:solidFill>
                  <a:srgbClr val="193A70"/>
                </a:solidFill>
              </a:defRPr>
            </a:pPr>
            <a:r>
              <a:rPr sz="1575" b="1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PRODUCT &amp; ENGINEERING</a:t>
            </a:r>
          </a:p>
        </p:txBody>
      </p:sp>
      <p:sp>
        <p:nvSpPr>
          <p:cNvPr id="31" name="pct-1">
            <a:extLst>
              <a:ext uri="{FF2B5EF4-FFF2-40B4-BE49-F238E27FC236}">
                <a16:creationId xmlns:a16="http://schemas.microsoft.com/office/drawing/2014/main" id="{BF36646C-8FBB-4041-AC72-87E6A3F172C5}"/>
              </a:ext>
            </a:extLst>
          </p:cNvPr>
          <p:cNvSpPr>
            <a:spLocks noGrp="1"/>
          </p:cNvSpPr>
          <p:nvPr/>
        </p:nvSpPr>
        <p:spPr>
          <a:xfrm>
            <a:off x="1085850" y="2655917"/>
            <a:ext cx="695325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E65B1B"/>
                </a:solidFill>
              </a:defRPr>
            </a:pPr>
            <a:r>
              <a:rPr sz="1800" b="1" i="0" dirty="0">
                <a:solidFill>
                  <a:srgbClr val="E65B1B"/>
                </a:solidFill>
                <a:latin typeface="Comic Sans MS" panose="030F0702030302020204" pitchFamily="66" charset="0"/>
              </a:rPr>
              <a:t>25%</a:t>
            </a:r>
          </a:p>
        </p:txBody>
      </p:sp>
      <p:sp>
        <p:nvSpPr>
          <p:cNvPr id="32" name="track-1">
            <a:extLst>
              <a:ext uri="{FF2B5EF4-FFF2-40B4-BE49-F238E27FC236}">
                <a16:creationId xmlns:a16="http://schemas.microsoft.com/office/drawing/2014/main" id="{1F0CDF7D-3ECC-4DDB-B1BC-A5DEAF61FBEE}"/>
              </a:ext>
            </a:extLst>
          </p:cNvPr>
          <p:cNvSpPr>
            <a:spLocks noGrp="1"/>
          </p:cNvSpPr>
          <p:nvPr/>
        </p:nvSpPr>
        <p:spPr>
          <a:xfrm>
            <a:off x="1914525" y="2684492"/>
            <a:ext cx="3848100" cy="285750"/>
          </a:xfrm>
          <a:prstGeom prst="roundRect">
            <a:avLst>
              <a:gd name="adj" fmla="val 26667"/>
            </a:avLst>
          </a:prstGeom>
          <a:solidFill>
            <a:srgbClr val="F2F5F8"/>
          </a:solidFill>
          <a:ln w="9525">
            <a:solidFill>
              <a:srgbClr val="C8DDF4"/>
            </a:solidFill>
            <a:prstDash val="solid"/>
          </a:ln>
        </p:spPr>
      </p:sp>
      <p:sp>
        <p:nvSpPr>
          <p:cNvPr id="33" name="fill-1">
            <a:extLst>
              <a:ext uri="{FF2B5EF4-FFF2-40B4-BE49-F238E27FC236}">
                <a16:creationId xmlns:a16="http://schemas.microsoft.com/office/drawing/2014/main" id="{BDE2E2E4-AE26-4B0F-833D-6FBB03E1B4DA}"/>
              </a:ext>
            </a:extLst>
          </p:cNvPr>
          <p:cNvSpPr>
            <a:spLocks noGrp="1"/>
          </p:cNvSpPr>
          <p:nvPr/>
        </p:nvSpPr>
        <p:spPr>
          <a:xfrm>
            <a:off x="1914525" y="2684492"/>
            <a:ext cx="2405063" cy="285750"/>
          </a:xfrm>
          <a:prstGeom prst="roundRect">
            <a:avLst>
              <a:gd name="adj" fmla="val 26667"/>
            </a:avLst>
          </a:prstGeom>
          <a:solidFill>
            <a:srgbClr val="E65B1B"/>
          </a:solidFill>
          <a:ln w="0">
            <a:solidFill>
              <a:srgbClr val="E65B1B"/>
            </a:solidFill>
            <a:prstDash val="solid"/>
          </a:ln>
        </p:spPr>
      </p:sp>
      <p:sp>
        <p:nvSpPr>
          <p:cNvPr id="34" name="alloc-1">
            <a:extLst>
              <a:ext uri="{FF2B5EF4-FFF2-40B4-BE49-F238E27FC236}">
                <a16:creationId xmlns:a16="http://schemas.microsoft.com/office/drawing/2014/main" id="{D887BDBD-7023-4C31-B36C-410D20F74ADD}"/>
              </a:ext>
            </a:extLst>
          </p:cNvPr>
          <p:cNvSpPr>
            <a:spLocks noGrp="1"/>
          </p:cNvSpPr>
          <p:nvPr/>
        </p:nvSpPr>
        <p:spPr>
          <a:xfrm>
            <a:off x="5923234" y="2672052"/>
            <a:ext cx="3143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 i="0">
                <a:solidFill>
                  <a:srgbClr val="193A70"/>
                </a:solidFill>
              </a:defRPr>
            </a:pPr>
            <a:r>
              <a:rPr sz="1575" b="1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GROWTH &amp; ACQUISITION</a:t>
            </a:r>
          </a:p>
        </p:txBody>
      </p:sp>
      <p:sp>
        <p:nvSpPr>
          <p:cNvPr id="35" name="pct-2">
            <a:extLst>
              <a:ext uri="{FF2B5EF4-FFF2-40B4-BE49-F238E27FC236}">
                <a16:creationId xmlns:a16="http://schemas.microsoft.com/office/drawing/2014/main" id="{FFA06BDD-0DD1-4B07-8CD3-66EA7D70D6A6}"/>
              </a:ext>
            </a:extLst>
          </p:cNvPr>
          <p:cNvSpPr>
            <a:spLocks noGrp="1"/>
          </p:cNvSpPr>
          <p:nvPr/>
        </p:nvSpPr>
        <p:spPr>
          <a:xfrm>
            <a:off x="1047459" y="3358921"/>
            <a:ext cx="695325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17875B"/>
                </a:solidFill>
              </a:defRPr>
            </a:pPr>
            <a:r>
              <a:rPr sz="1800" b="1" i="0" dirty="0">
                <a:solidFill>
                  <a:srgbClr val="17875B"/>
                </a:solidFill>
                <a:latin typeface="Comic Sans MS" panose="030F0702030302020204" pitchFamily="66" charset="0"/>
              </a:rPr>
              <a:t>20%</a:t>
            </a:r>
          </a:p>
        </p:txBody>
      </p:sp>
      <p:sp>
        <p:nvSpPr>
          <p:cNvPr id="36" name="track-2">
            <a:extLst>
              <a:ext uri="{FF2B5EF4-FFF2-40B4-BE49-F238E27FC236}">
                <a16:creationId xmlns:a16="http://schemas.microsoft.com/office/drawing/2014/main" id="{F7171399-4C15-4ABE-94BF-C22154E3ECF8}"/>
              </a:ext>
            </a:extLst>
          </p:cNvPr>
          <p:cNvSpPr>
            <a:spLocks noGrp="1"/>
          </p:cNvSpPr>
          <p:nvPr/>
        </p:nvSpPr>
        <p:spPr>
          <a:xfrm>
            <a:off x="1876134" y="3387496"/>
            <a:ext cx="3848100" cy="285750"/>
          </a:xfrm>
          <a:prstGeom prst="roundRect">
            <a:avLst>
              <a:gd name="adj" fmla="val 26667"/>
            </a:avLst>
          </a:prstGeom>
          <a:solidFill>
            <a:srgbClr val="F2F5F8"/>
          </a:solidFill>
          <a:ln w="9525">
            <a:solidFill>
              <a:srgbClr val="C8DDF4"/>
            </a:solidFill>
            <a:prstDash val="solid"/>
          </a:ln>
        </p:spPr>
      </p:sp>
      <p:sp>
        <p:nvSpPr>
          <p:cNvPr id="37" name="fill-2">
            <a:extLst>
              <a:ext uri="{FF2B5EF4-FFF2-40B4-BE49-F238E27FC236}">
                <a16:creationId xmlns:a16="http://schemas.microsoft.com/office/drawing/2014/main" id="{C840A2DF-1DDD-4DCA-A78E-C983F0B940C6}"/>
              </a:ext>
            </a:extLst>
          </p:cNvPr>
          <p:cNvSpPr>
            <a:spLocks noGrp="1"/>
          </p:cNvSpPr>
          <p:nvPr/>
        </p:nvSpPr>
        <p:spPr>
          <a:xfrm>
            <a:off x="1876134" y="3387496"/>
            <a:ext cx="1924050" cy="285750"/>
          </a:xfrm>
          <a:prstGeom prst="roundRect">
            <a:avLst>
              <a:gd name="adj" fmla="val 26667"/>
            </a:avLst>
          </a:prstGeom>
          <a:solidFill>
            <a:srgbClr val="17875B"/>
          </a:solidFill>
          <a:ln w="0">
            <a:solidFill>
              <a:srgbClr val="17875B"/>
            </a:solidFill>
            <a:prstDash val="solid"/>
          </a:ln>
        </p:spPr>
      </p:sp>
      <p:sp>
        <p:nvSpPr>
          <p:cNvPr id="38" name="alloc-2">
            <a:extLst>
              <a:ext uri="{FF2B5EF4-FFF2-40B4-BE49-F238E27FC236}">
                <a16:creationId xmlns:a16="http://schemas.microsoft.com/office/drawing/2014/main" id="{741BBA39-146A-407A-91C1-B3B8B2592280}"/>
              </a:ext>
            </a:extLst>
          </p:cNvPr>
          <p:cNvSpPr>
            <a:spLocks noGrp="1"/>
          </p:cNvSpPr>
          <p:nvPr/>
        </p:nvSpPr>
        <p:spPr>
          <a:xfrm>
            <a:off x="5891698" y="3411891"/>
            <a:ext cx="31432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 i="0">
                <a:solidFill>
                  <a:srgbClr val="193A70"/>
                </a:solidFill>
              </a:defRPr>
            </a:pPr>
            <a:r>
              <a:rPr sz="1400" b="1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CURRICULUM &amp; </a:t>
            </a:r>
            <a:r>
              <a:rPr lang="en-GB" sz="1400" b="1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MEDIA FUNNEL</a:t>
            </a:r>
            <a:endParaRPr sz="1400" b="1" i="0" dirty="0">
              <a:solidFill>
                <a:schemeClr val="accent1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9" name="pct-3">
            <a:extLst>
              <a:ext uri="{FF2B5EF4-FFF2-40B4-BE49-F238E27FC236}">
                <a16:creationId xmlns:a16="http://schemas.microsoft.com/office/drawing/2014/main" id="{9AC0F38C-8E28-4CF7-A0AD-EBC77E8CC465}"/>
              </a:ext>
            </a:extLst>
          </p:cNvPr>
          <p:cNvSpPr>
            <a:spLocks noGrp="1"/>
          </p:cNvSpPr>
          <p:nvPr/>
        </p:nvSpPr>
        <p:spPr>
          <a:xfrm>
            <a:off x="1047459" y="4091665"/>
            <a:ext cx="695325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164894"/>
                </a:solidFill>
              </a:defRPr>
            </a:pPr>
            <a:r>
              <a:rPr sz="1800" b="1" i="0" dirty="0">
                <a:solidFill>
                  <a:srgbClr val="164894"/>
                </a:solidFill>
                <a:latin typeface="Comic Sans MS" panose="030F0702030302020204" pitchFamily="66" charset="0"/>
              </a:rPr>
              <a:t>10%</a:t>
            </a:r>
          </a:p>
        </p:txBody>
      </p:sp>
      <p:sp>
        <p:nvSpPr>
          <p:cNvPr id="40" name="track-3">
            <a:extLst>
              <a:ext uri="{FF2B5EF4-FFF2-40B4-BE49-F238E27FC236}">
                <a16:creationId xmlns:a16="http://schemas.microsoft.com/office/drawing/2014/main" id="{834EE314-84C4-439D-AF91-910C809F13CC}"/>
              </a:ext>
            </a:extLst>
          </p:cNvPr>
          <p:cNvSpPr>
            <a:spLocks noGrp="1"/>
          </p:cNvSpPr>
          <p:nvPr/>
        </p:nvSpPr>
        <p:spPr>
          <a:xfrm>
            <a:off x="1876134" y="4120240"/>
            <a:ext cx="3848100" cy="285750"/>
          </a:xfrm>
          <a:prstGeom prst="roundRect">
            <a:avLst>
              <a:gd name="adj" fmla="val 26667"/>
            </a:avLst>
          </a:prstGeom>
          <a:solidFill>
            <a:srgbClr val="F2F5F8"/>
          </a:solidFill>
          <a:ln w="9525">
            <a:solidFill>
              <a:srgbClr val="C8DDF4"/>
            </a:solidFill>
            <a:prstDash val="solid"/>
          </a:ln>
        </p:spPr>
      </p:sp>
      <p:sp>
        <p:nvSpPr>
          <p:cNvPr id="41" name="fill-3">
            <a:extLst>
              <a:ext uri="{FF2B5EF4-FFF2-40B4-BE49-F238E27FC236}">
                <a16:creationId xmlns:a16="http://schemas.microsoft.com/office/drawing/2014/main" id="{56FA42FB-4549-4BB9-A86C-9959FA06692D}"/>
              </a:ext>
            </a:extLst>
          </p:cNvPr>
          <p:cNvSpPr>
            <a:spLocks noGrp="1"/>
          </p:cNvSpPr>
          <p:nvPr/>
        </p:nvSpPr>
        <p:spPr>
          <a:xfrm>
            <a:off x="1876134" y="4120240"/>
            <a:ext cx="962025" cy="285750"/>
          </a:xfrm>
          <a:prstGeom prst="roundRect">
            <a:avLst>
              <a:gd name="adj" fmla="val 26667"/>
            </a:avLst>
          </a:prstGeom>
          <a:solidFill>
            <a:srgbClr val="164894"/>
          </a:solidFill>
          <a:ln w="0">
            <a:solidFill>
              <a:srgbClr val="164894"/>
            </a:solidFill>
            <a:prstDash val="solid"/>
          </a:ln>
        </p:spPr>
      </p:sp>
      <p:sp>
        <p:nvSpPr>
          <p:cNvPr id="42" name="alloc-3">
            <a:extLst>
              <a:ext uri="{FF2B5EF4-FFF2-40B4-BE49-F238E27FC236}">
                <a16:creationId xmlns:a16="http://schemas.microsoft.com/office/drawing/2014/main" id="{341BBD69-E7C0-4A45-BFB0-671F56105920}"/>
              </a:ext>
            </a:extLst>
          </p:cNvPr>
          <p:cNvSpPr>
            <a:spLocks noGrp="1"/>
          </p:cNvSpPr>
          <p:nvPr/>
        </p:nvSpPr>
        <p:spPr>
          <a:xfrm>
            <a:off x="5888005" y="4173989"/>
            <a:ext cx="3381666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 i="0">
                <a:solidFill>
                  <a:srgbClr val="193A70"/>
                </a:solidFill>
              </a:defRPr>
            </a:pPr>
            <a:r>
              <a:rPr sz="1200" b="1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OPERATIONS &amp; TRAINER ENABLEMENT</a:t>
            </a:r>
          </a:p>
        </p:txBody>
      </p:sp>
      <p:sp>
        <p:nvSpPr>
          <p:cNvPr id="43" name="pct-4">
            <a:extLst>
              <a:ext uri="{FF2B5EF4-FFF2-40B4-BE49-F238E27FC236}">
                <a16:creationId xmlns:a16="http://schemas.microsoft.com/office/drawing/2014/main" id="{5B5DB688-22D5-4F98-9E9F-AB36B9F9CE23}"/>
              </a:ext>
            </a:extLst>
          </p:cNvPr>
          <p:cNvSpPr>
            <a:spLocks noGrp="1"/>
          </p:cNvSpPr>
          <p:nvPr/>
        </p:nvSpPr>
        <p:spPr>
          <a:xfrm>
            <a:off x="1025201" y="4801765"/>
            <a:ext cx="695325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7B8CA3"/>
                </a:solidFill>
              </a:defRPr>
            </a:pPr>
            <a:r>
              <a:rPr sz="1800" b="1" i="0" dirty="0">
                <a:solidFill>
                  <a:srgbClr val="7B8CA3"/>
                </a:solidFill>
                <a:latin typeface="Comic Sans MS" panose="030F0702030302020204" pitchFamily="66" charset="0"/>
              </a:rPr>
              <a:t>5%</a:t>
            </a:r>
          </a:p>
        </p:txBody>
      </p:sp>
      <p:sp>
        <p:nvSpPr>
          <p:cNvPr id="44" name="track-4">
            <a:extLst>
              <a:ext uri="{FF2B5EF4-FFF2-40B4-BE49-F238E27FC236}">
                <a16:creationId xmlns:a16="http://schemas.microsoft.com/office/drawing/2014/main" id="{43F38565-46B8-45EF-A67D-6B2E643B40FA}"/>
              </a:ext>
            </a:extLst>
          </p:cNvPr>
          <p:cNvSpPr>
            <a:spLocks noGrp="1"/>
          </p:cNvSpPr>
          <p:nvPr/>
        </p:nvSpPr>
        <p:spPr>
          <a:xfrm>
            <a:off x="1853876" y="4830340"/>
            <a:ext cx="3848100" cy="285750"/>
          </a:xfrm>
          <a:prstGeom prst="roundRect">
            <a:avLst>
              <a:gd name="adj" fmla="val 26667"/>
            </a:avLst>
          </a:prstGeom>
          <a:solidFill>
            <a:srgbClr val="F2F5F8"/>
          </a:solidFill>
          <a:ln w="9525">
            <a:solidFill>
              <a:srgbClr val="C8DDF4"/>
            </a:solidFill>
            <a:prstDash val="solid"/>
          </a:ln>
        </p:spPr>
      </p:sp>
      <p:sp>
        <p:nvSpPr>
          <p:cNvPr id="45" name="fill-4">
            <a:extLst>
              <a:ext uri="{FF2B5EF4-FFF2-40B4-BE49-F238E27FC236}">
                <a16:creationId xmlns:a16="http://schemas.microsoft.com/office/drawing/2014/main" id="{A2315631-83F7-4931-8E93-3F8B6B76B765}"/>
              </a:ext>
            </a:extLst>
          </p:cNvPr>
          <p:cNvSpPr>
            <a:spLocks noGrp="1"/>
          </p:cNvSpPr>
          <p:nvPr/>
        </p:nvSpPr>
        <p:spPr>
          <a:xfrm>
            <a:off x="1853876" y="4830340"/>
            <a:ext cx="481013" cy="285750"/>
          </a:xfrm>
          <a:prstGeom prst="roundRect">
            <a:avLst>
              <a:gd name="adj" fmla="val 26667"/>
            </a:avLst>
          </a:prstGeom>
          <a:solidFill>
            <a:srgbClr val="7B8CA3"/>
          </a:solidFill>
          <a:ln w="0">
            <a:solidFill>
              <a:srgbClr val="7B8CA3"/>
            </a:solidFill>
            <a:prstDash val="solid"/>
          </a:ln>
        </p:spPr>
      </p:sp>
      <p:sp>
        <p:nvSpPr>
          <p:cNvPr id="46" name="alloc-4">
            <a:extLst>
              <a:ext uri="{FF2B5EF4-FFF2-40B4-BE49-F238E27FC236}">
                <a16:creationId xmlns:a16="http://schemas.microsoft.com/office/drawing/2014/main" id="{A8CEFA87-C1EF-49D7-A19D-23A92C66D86F}"/>
              </a:ext>
            </a:extLst>
          </p:cNvPr>
          <p:cNvSpPr>
            <a:spLocks noGrp="1"/>
          </p:cNvSpPr>
          <p:nvPr/>
        </p:nvSpPr>
        <p:spPr>
          <a:xfrm>
            <a:off x="5887713" y="4859109"/>
            <a:ext cx="3356299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575" b="1" i="0">
                <a:solidFill>
                  <a:srgbClr val="193A70"/>
                </a:solidFill>
              </a:defRPr>
            </a:pPr>
            <a:r>
              <a:rPr sz="1400" b="1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LEGAL, COMPLIANCE &amp; RESERVE</a:t>
            </a:r>
          </a:p>
        </p:txBody>
      </p:sp>
      <p:sp>
        <p:nvSpPr>
          <p:cNvPr id="47" name="divider">
            <a:extLst>
              <a:ext uri="{FF2B5EF4-FFF2-40B4-BE49-F238E27FC236}">
                <a16:creationId xmlns:a16="http://schemas.microsoft.com/office/drawing/2014/main" id="{D4B5BC0F-7E55-45E8-A0BA-9F2FA2BEC32C}"/>
              </a:ext>
            </a:extLst>
          </p:cNvPr>
          <p:cNvSpPr>
            <a:spLocks noGrp="1"/>
          </p:cNvSpPr>
          <p:nvPr/>
        </p:nvSpPr>
        <p:spPr>
          <a:xfrm>
            <a:off x="9296400" y="1457324"/>
            <a:ext cx="28575" cy="3819525"/>
          </a:xfrm>
          <a:prstGeom prst="rect">
            <a:avLst/>
          </a:prstGeom>
          <a:solidFill>
            <a:srgbClr val="164894"/>
          </a:solidFill>
          <a:ln w="0">
            <a:noFill/>
            <a:prstDash val="solid"/>
          </a:ln>
        </p:spPr>
      </p:sp>
      <p:sp>
        <p:nvSpPr>
          <p:cNvPr id="49" name="u0-circle">
            <a:extLst>
              <a:ext uri="{FF2B5EF4-FFF2-40B4-BE49-F238E27FC236}">
                <a16:creationId xmlns:a16="http://schemas.microsoft.com/office/drawing/2014/main" id="{F874531C-A497-4AC7-9F10-326E908FEF79}"/>
              </a:ext>
            </a:extLst>
          </p:cNvPr>
          <p:cNvSpPr>
            <a:spLocks noGrp="1"/>
          </p:cNvSpPr>
          <p:nvPr/>
        </p:nvSpPr>
        <p:spPr>
          <a:xfrm>
            <a:off x="9525287" y="2175194"/>
            <a:ext cx="590550" cy="590550"/>
          </a:xfrm>
          <a:prstGeom prst="ellipse">
            <a:avLst/>
          </a:prstGeom>
          <a:solidFill>
            <a:srgbClr val="FFFFFF">
              <a:alpha val="90980"/>
            </a:srgbClr>
          </a:solidFill>
          <a:ln w="19050">
            <a:solidFill>
              <a:srgbClr val="E65B1B"/>
            </a:solidFill>
            <a:prstDash val="solid"/>
          </a:ln>
        </p:spPr>
      </p:sp>
      <p:sp>
        <p:nvSpPr>
          <p:cNvPr id="50" name="u0">
            <a:extLst>
              <a:ext uri="{FF2B5EF4-FFF2-40B4-BE49-F238E27FC236}">
                <a16:creationId xmlns:a16="http://schemas.microsoft.com/office/drawing/2014/main" id="{878DB639-C791-4EB9-A052-7F27DD6D1FC4}"/>
              </a:ext>
            </a:extLst>
          </p:cNvPr>
          <p:cNvSpPr>
            <a:spLocks noGrp="1"/>
          </p:cNvSpPr>
          <p:nvPr/>
        </p:nvSpPr>
        <p:spPr>
          <a:xfrm>
            <a:off x="9572912" y="2270444"/>
            <a:ext cx="49530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E65B1B"/>
                </a:solidFill>
              </a:defRPr>
            </a:pPr>
            <a:r>
              <a:rPr sz="1875" b="1" i="0">
                <a:solidFill>
                  <a:srgbClr val="E65B1B"/>
                </a:solidFill>
              </a:rPr>
              <a:t>→</a:t>
            </a:r>
          </a:p>
        </p:txBody>
      </p:sp>
      <p:sp>
        <p:nvSpPr>
          <p:cNvPr id="51" name="ut0">
            <a:extLst>
              <a:ext uri="{FF2B5EF4-FFF2-40B4-BE49-F238E27FC236}">
                <a16:creationId xmlns:a16="http://schemas.microsoft.com/office/drawing/2014/main" id="{3ABD8728-589D-4109-8C8A-2A641B538E94}"/>
              </a:ext>
            </a:extLst>
          </p:cNvPr>
          <p:cNvSpPr>
            <a:spLocks noGrp="1"/>
          </p:cNvSpPr>
          <p:nvPr/>
        </p:nvSpPr>
        <p:spPr>
          <a:xfrm>
            <a:off x="10188829" y="2375905"/>
            <a:ext cx="168437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1" i="0">
                <a:solidFill>
                  <a:srgbClr val="193A70"/>
                </a:solidFill>
              </a:defRPr>
            </a:pPr>
            <a:r>
              <a:rPr sz="1100" b="1" i="0" dirty="0">
                <a:solidFill>
                  <a:schemeClr val="bg2">
                    <a:lumMod val="10000"/>
                  </a:schemeClr>
                </a:solidFill>
                <a:latin typeface="Comic Sans MS" panose="030F0702030302020204" pitchFamily="66" charset="0"/>
              </a:rPr>
              <a:t>SKILLPATH + K–12</a:t>
            </a:r>
          </a:p>
        </p:txBody>
      </p:sp>
      <p:sp>
        <p:nvSpPr>
          <p:cNvPr id="52" name="u1-circle">
            <a:extLst>
              <a:ext uri="{FF2B5EF4-FFF2-40B4-BE49-F238E27FC236}">
                <a16:creationId xmlns:a16="http://schemas.microsoft.com/office/drawing/2014/main" id="{8A75A647-5634-4CE3-95DB-13C0F21642F9}"/>
              </a:ext>
            </a:extLst>
          </p:cNvPr>
          <p:cNvSpPr>
            <a:spLocks noGrp="1"/>
          </p:cNvSpPr>
          <p:nvPr/>
        </p:nvSpPr>
        <p:spPr>
          <a:xfrm>
            <a:off x="9509597" y="2909691"/>
            <a:ext cx="590550" cy="590550"/>
          </a:xfrm>
          <a:prstGeom prst="ellipse">
            <a:avLst/>
          </a:prstGeom>
          <a:solidFill>
            <a:srgbClr val="FFFFFF">
              <a:alpha val="90980"/>
            </a:srgbClr>
          </a:solidFill>
          <a:ln w="19050">
            <a:solidFill>
              <a:srgbClr val="164894"/>
            </a:solidFill>
            <a:prstDash val="solid"/>
          </a:ln>
        </p:spPr>
      </p:sp>
      <p:sp>
        <p:nvSpPr>
          <p:cNvPr id="53" name="u1">
            <a:extLst>
              <a:ext uri="{FF2B5EF4-FFF2-40B4-BE49-F238E27FC236}">
                <a16:creationId xmlns:a16="http://schemas.microsoft.com/office/drawing/2014/main" id="{E4FA392D-4B90-43CA-9FC6-48DF96F5C04B}"/>
              </a:ext>
            </a:extLst>
          </p:cNvPr>
          <p:cNvSpPr>
            <a:spLocks noGrp="1"/>
          </p:cNvSpPr>
          <p:nvPr/>
        </p:nvSpPr>
        <p:spPr>
          <a:xfrm>
            <a:off x="9557222" y="3004941"/>
            <a:ext cx="49530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164894"/>
                </a:solidFill>
              </a:defRPr>
            </a:pPr>
            <a:r>
              <a:rPr sz="1875" b="1" i="0" dirty="0">
                <a:solidFill>
                  <a:srgbClr val="164894"/>
                </a:solidFill>
              </a:rPr>
              <a:t>↗</a:t>
            </a:r>
          </a:p>
        </p:txBody>
      </p:sp>
      <p:sp>
        <p:nvSpPr>
          <p:cNvPr id="54" name="ut1">
            <a:extLst>
              <a:ext uri="{FF2B5EF4-FFF2-40B4-BE49-F238E27FC236}">
                <a16:creationId xmlns:a16="http://schemas.microsoft.com/office/drawing/2014/main" id="{3E9EFF93-D6D2-430E-BFA4-F4287CBCC612}"/>
              </a:ext>
            </a:extLst>
          </p:cNvPr>
          <p:cNvSpPr>
            <a:spLocks noGrp="1"/>
          </p:cNvSpPr>
          <p:nvPr/>
        </p:nvSpPr>
        <p:spPr>
          <a:xfrm>
            <a:off x="10124918" y="3099805"/>
            <a:ext cx="1971389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1" i="0">
                <a:solidFill>
                  <a:srgbClr val="193A70"/>
                </a:solidFill>
              </a:defRPr>
            </a:pPr>
            <a:r>
              <a:rPr sz="1100" b="1" i="0" dirty="0">
                <a:solidFill>
                  <a:schemeClr val="bg2">
                    <a:lumMod val="10000"/>
                  </a:schemeClr>
                </a:solidFill>
                <a:latin typeface="Comic Sans MS" panose="030F0702030302020204" pitchFamily="66" charset="0"/>
              </a:rPr>
              <a:t>LEARNER ANALYTICS</a:t>
            </a:r>
          </a:p>
        </p:txBody>
      </p:sp>
      <p:sp>
        <p:nvSpPr>
          <p:cNvPr id="55" name="u2-circle">
            <a:extLst>
              <a:ext uri="{FF2B5EF4-FFF2-40B4-BE49-F238E27FC236}">
                <a16:creationId xmlns:a16="http://schemas.microsoft.com/office/drawing/2014/main" id="{F8D7FCC1-7400-4428-9478-0E6C6F5A6E5A}"/>
              </a:ext>
            </a:extLst>
          </p:cNvPr>
          <p:cNvSpPr>
            <a:spLocks noGrp="1"/>
          </p:cNvSpPr>
          <p:nvPr/>
        </p:nvSpPr>
        <p:spPr>
          <a:xfrm>
            <a:off x="9504395" y="3625233"/>
            <a:ext cx="590550" cy="590550"/>
          </a:xfrm>
          <a:prstGeom prst="ellipse">
            <a:avLst/>
          </a:prstGeom>
          <a:solidFill>
            <a:srgbClr val="FFFFFF">
              <a:alpha val="90980"/>
            </a:srgbClr>
          </a:solidFill>
          <a:ln w="19050">
            <a:solidFill>
              <a:srgbClr val="17875B"/>
            </a:solidFill>
            <a:prstDash val="solid"/>
          </a:ln>
        </p:spPr>
      </p:sp>
      <p:sp>
        <p:nvSpPr>
          <p:cNvPr id="56" name="u2">
            <a:extLst>
              <a:ext uri="{FF2B5EF4-FFF2-40B4-BE49-F238E27FC236}">
                <a16:creationId xmlns:a16="http://schemas.microsoft.com/office/drawing/2014/main" id="{7D016813-E912-46A2-BA2A-02B9E5DE6B4F}"/>
              </a:ext>
            </a:extLst>
          </p:cNvPr>
          <p:cNvSpPr>
            <a:spLocks noGrp="1"/>
          </p:cNvSpPr>
          <p:nvPr/>
        </p:nvSpPr>
        <p:spPr>
          <a:xfrm>
            <a:off x="9552020" y="3720483"/>
            <a:ext cx="49530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17875B"/>
                </a:solidFill>
              </a:defRPr>
            </a:pPr>
            <a:r>
              <a:rPr sz="1875" b="1" i="0" dirty="0">
                <a:solidFill>
                  <a:srgbClr val="17875B"/>
                </a:solidFill>
              </a:rPr>
              <a:t>AI</a:t>
            </a:r>
          </a:p>
        </p:txBody>
      </p:sp>
      <p:sp>
        <p:nvSpPr>
          <p:cNvPr id="67" name="ask-bg">
            <a:extLst>
              <a:ext uri="{FF2B5EF4-FFF2-40B4-BE49-F238E27FC236}">
                <a16:creationId xmlns:a16="http://schemas.microsoft.com/office/drawing/2014/main" id="{3911C7C1-7163-113F-960E-B2099FEEB40E}"/>
              </a:ext>
            </a:extLst>
          </p:cNvPr>
          <p:cNvSpPr>
            <a:spLocks noGrp="1"/>
          </p:cNvSpPr>
          <p:nvPr/>
        </p:nvSpPr>
        <p:spPr>
          <a:xfrm>
            <a:off x="9684009" y="1566280"/>
            <a:ext cx="2189195" cy="381000"/>
          </a:xfrm>
          <a:prstGeom prst="roundRect">
            <a:avLst>
              <a:gd name="adj" fmla="val 20000"/>
            </a:avLst>
          </a:prstGeom>
          <a:solidFill>
            <a:srgbClr val="FFF1E8"/>
          </a:solidFill>
          <a:ln w="0">
            <a:solidFill>
              <a:srgbClr val="FFF1E8"/>
            </a:solidFill>
            <a:prstDash val="solid"/>
          </a:ln>
        </p:spPr>
        <p:txBody>
          <a:bodyPr/>
          <a:lstStyle/>
          <a:p>
            <a:endParaRPr lang="en-PK" dirty="0"/>
          </a:p>
        </p:txBody>
      </p:sp>
      <p:sp>
        <p:nvSpPr>
          <p:cNvPr id="57" name="ut2">
            <a:extLst>
              <a:ext uri="{FF2B5EF4-FFF2-40B4-BE49-F238E27FC236}">
                <a16:creationId xmlns:a16="http://schemas.microsoft.com/office/drawing/2014/main" id="{6AEFA371-C4B3-420B-B407-BDE70AE1BD8E}"/>
              </a:ext>
            </a:extLst>
          </p:cNvPr>
          <p:cNvSpPr>
            <a:spLocks noGrp="1"/>
          </p:cNvSpPr>
          <p:nvPr/>
        </p:nvSpPr>
        <p:spPr>
          <a:xfrm>
            <a:off x="10096685" y="3833231"/>
            <a:ext cx="1971388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 i="0">
                <a:solidFill>
                  <a:srgbClr val="193A70"/>
                </a:solidFill>
              </a:defRPr>
            </a:pPr>
            <a:r>
              <a:rPr sz="1000" b="1" i="0" dirty="0">
                <a:solidFill>
                  <a:schemeClr val="bg2">
                    <a:lumMod val="10000"/>
                  </a:schemeClr>
                </a:solidFill>
                <a:latin typeface="Comic Sans MS" panose="030F0702030302020204" pitchFamily="66" charset="0"/>
              </a:rPr>
              <a:t>AI-ASSISTED PRACTICE</a:t>
            </a:r>
          </a:p>
        </p:txBody>
      </p:sp>
      <p:sp>
        <p:nvSpPr>
          <p:cNvPr id="58" name="u3-circle">
            <a:extLst>
              <a:ext uri="{FF2B5EF4-FFF2-40B4-BE49-F238E27FC236}">
                <a16:creationId xmlns:a16="http://schemas.microsoft.com/office/drawing/2014/main" id="{DB1AE60B-4A8A-4D41-9B29-1DDB4B4A2BCF}"/>
              </a:ext>
            </a:extLst>
          </p:cNvPr>
          <p:cNvSpPr>
            <a:spLocks noGrp="1"/>
          </p:cNvSpPr>
          <p:nvPr/>
        </p:nvSpPr>
        <p:spPr>
          <a:xfrm>
            <a:off x="9506625" y="4350983"/>
            <a:ext cx="590550" cy="590550"/>
          </a:xfrm>
          <a:prstGeom prst="ellipse">
            <a:avLst/>
          </a:prstGeom>
          <a:solidFill>
            <a:srgbClr val="FFFFFF">
              <a:alpha val="90980"/>
            </a:srgbClr>
          </a:solidFill>
          <a:ln w="19050">
            <a:solidFill>
              <a:srgbClr val="E65B1B"/>
            </a:solidFill>
            <a:prstDash val="solid"/>
          </a:ln>
        </p:spPr>
      </p:sp>
      <p:sp>
        <p:nvSpPr>
          <p:cNvPr id="59" name="u3">
            <a:extLst>
              <a:ext uri="{FF2B5EF4-FFF2-40B4-BE49-F238E27FC236}">
                <a16:creationId xmlns:a16="http://schemas.microsoft.com/office/drawing/2014/main" id="{827338B4-3B11-45C8-8025-FDDE8CF4683E}"/>
              </a:ext>
            </a:extLst>
          </p:cNvPr>
          <p:cNvSpPr>
            <a:spLocks noGrp="1"/>
          </p:cNvSpPr>
          <p:nvPr/>
        </p:nvSpPr>
        <p:spPr>
          <a:xfrm>
            <a:off x="9554250" y="4446233"/>
            <a:ext cx="495300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E65B1B"/>
                </a:solidFill>
              </a:defRPr>
            </a:pPr>
            <a:r>
              <a:rPr sz="1875" b="1" i="0" dirty="0">
                <a:solidFill>
                  <a:srgbClr val="E65B1B"/>
                </a:solidFill>
              </a:rPr>
              <a:t>◎</a:t>
            </a:r>
          </a:p>
        </p:txBody>
      </p:sp>
      <p:sp>
        <p:nvSpPr>
          <p:cNvPr id="60" name="ut3">
            <a:extLst>
              <a:ext uri="{FF2B5EF4-FFF2-40B4-BE49-F238E27FC236}">
                <a16:creationId xmlns:a16="http://schemas.microsoft.com/office/drawing/2014/main" id="{B4CA99FC-B75D-4946-A328-54E5FC6EB320}"/>
              </a:ext>
            </a:extLst>
          </p:cNvPr>
          <p:cNvSpPr>
            <a:spLocks noGrp="1"/>
          </p:cNvSpPr>
          <p:nvPr/>
        </p:nvSpPr>
        <p:spPr>
          <a:xfrm>
            <a:off x="10093963" y="4543425"/>
            <a:ext cx="2033301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050" b="1" i="0">
                <a:solidFill>
                  <a:srgbClr val="193A70"/>
                </a:solidFill>
              </a:defRPr>
            </a:pPr>
            <a:r>
              <a:rPr sz="1000" b="1" i="0" dirty="0">
                <a:solidFill>
                  <a:schemeClr val="bg2">
                    <a:lumMod val="10000"/>
                  </a:schemeClr>
                </a:solidFill>
                <a:latin typeface="Comic Sans MS" panose="030F0702030302020204" pitchFamily="66" charset="0"/>
              </a:rPr>
              <a:t>REPEATABLE ACQUISITION</a:t>
            </a:r>
          </a:p>
        </p:txBody>
      </p:sp>
      <p:sp>
        <p:nvSpPr>
          <p:cNvPr id="61" name="launch-bg">
            <a:extLst>
              <a:ext uri="{FF2B5EF4-FFF2-40B4-BE49-F238E27FC236}">
                <a16:creationId xmlns:a16="http://schemas.microsoft.com/office/drawing/2014/main" id="{A860C036-F12F-4B68-9E54-0BAFF9AD9586}"/>
              </a:ext>
            </a:extLst>
          </p:cNvPr>
          <p:cNvSpPr>
            <a:spLocks noGrp="1"/>
          </p:cNvSpPr>
          <p:nvPr/>
        </p:nvSpPr>
        <p:spPr>
          <a:xfrm>
            <a:off x="9489574" y="5237391"/>
            <a:ext cx="2368031" cy="323850"/>
          </a:xfrm>
          <a:prstGeom prst="roundRect">
            <a:avLst>
              <a:gd name="adj" fmla="val 23529"/>
            </a:avLst>
          </a:prstGeom>
          <a:solidFill>
            <a:srgbClr val="EDF8F3"/>
          </a:solidFill>
          <a:ln w="0">
            <a:solidFill>
              <a:srgbClr val="EDF8F3"/>
            </a:solidFill>
            <a:prstDash val="solid"/>
          </a:ln>
        </p:spPr>
      </p:sp>
      <p:sp>
        <p:nvSpPr>
          <p:cNvPr id="62" name="launch">
            <a:extLst>
              <a:ext uri="{FF2B5EF4-FFF2-40B4-BE49-F238E27FC236}">
                <a16:creationId xmlns:a16="http://schemas.microsoft.com/office/drawing/2014/main" id="{98699A72-7B95-4EFA-8DE9-9DB476CF9309}"/>
              </a:ext>
            </a:extLst>
          </p:cNvPr>
          <p:cNvSpPr>
            <a:spLocks noGrp="1"/>
          </p:cNvSpPr>
          <p:nvPr/>
        </p:nvSpPr>
        <p:spPr>
          <a:xfrm>
            <a:off x="9556249" y="5246916"/>
            <a:ext cx="230135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 i="0">
                <a:solidFill>
                  <a:srgbClr val="17875B"/>
                </a:solidFill>
              </a:defRPr>
            </a:pPr>
            <a:r>
              <a:rPr sz="1100" b="1" i="0" dirty="0">
                <a:solidFill>
                  <a:srgbClr val="17875B"/>
                </a:solidFill>
              </a:rPr>
              <a:t>TARGET LAUNCH • 3 MONTHS</a:t>
            </a:r>
          </a:p>
        </p:txBody>
      </p:sp>
      <p:sp>
        <p:nvSpPr>
          <p:cNvPr id="63" name="footer-line">
            <a:extLst>
              <a:ext uri="{FF2B5EF4-FFF2-40B4-BE49-F238E27FC236}">
                <a16:creationId xmlns:a16="http://schemas.microsoft.com/office/drawing/2014/main" id="{CAD15C4E-F172-46B3-825D-62BB639D4FE1}"/>
              </a:ext>
            </a:extLst>
          </p:cNvPr>
          <p:cNvSpPr>
            <a:spLocks noGrp="1"/>
          </p:cNvSpPr>
          <p:nvPr/>
        </p:nvSpPr>
        <p:spPr>
          <a:xfrm>
            <a:off x="1057275" y="6162675"/>
            <a:ext cx="9982200" cy="28575"/>
          </a:xfrm>
          <a:prstGeom prst="rect">
            <a:avLst/>
          </a:prstGeom>
          <a:solidFill>
            <a:srgbClr val="164894"/>
          </a:solidFill>
          <a:ln w="0">
            <a:noFill/>
            <a:prstDash val="solid"/>
          </a:ln>
        </p:spPr>
      </p:sp>
      <p:sp>
        <p:nvSpPr>
          <p:cNvPr id="64" name="takeaway">
            <a:extLst>
              <a:ext uri="{FF2B5EF4-FFF2-40B4-BE49-F238E27FC236}">
                <a16:creationId xmlns:a16="http://schemas.microsoft.com/office/drawing/2014/main" id="{A4C160CB-0CB0-45C4-A41F-3E1EF02FBFCA}"/>
              </a:ext>
            </a:extLst>
          </p:cNvPr>
          <p:cNvSpPr>
            <a:spLocks noGrp="1"/>
          </p:cNvSpPr>
          <p:nvPr/>
        </p:nvSpPr>
        <p:spPr>
          <a:xfrm>
            <a:off x="1066800" y="6295443"/>
            <a:ext cx="99536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575" b="1" i="0">
                <a:solidFill>
                  <a:srgbClr val="193A70"/>
                </a:solidFill>
              </a:defRPr>
            </a:pPr>
            <a:r>
              <a:rPr sz="1400" b="1" i="0" dirty="0">
                <a:solidFill>
                  <a:schemeClr val="bg2">
                    <a:lumMod val="10000"/>
                  </a:schemeClr>
                </a:solidFill>
                <a:latin typeface="Comic Sans MS" panose="030F0702030302020204" pitchFamily="66" charset="0"/>
              </a:rPr>
              <a:t>THE RAISE FUNDS PRODUCT EXPANSION</a:t>
            </a:r>
            <a:r>
              <a:rPr lang="en-GB" sz="1400" b="1" i="0" dirty="0">
                <a:solidFill>
                  <a:schemeClr val="bg2">
                    <a:lumMod val="10000"/>
                  </a:schemeClr>
                </a:solidFill>
                <a:latin typeface="Comic Sans MS" panose="030F0702030302020204" pitchFamily="66" charset="0"/>
              </a:rPr>
              <a:t> - </a:t>
            </a:r>
            <a:r>
              <a:rPr sz="1400" b="1" i="0" dirty="0">
                <a:solidFill>
                  <a:schemeClr val="bg2">
                    <a:lumMod val="10000"/>
                  </a:schemeClr>
                </a:solidFill>
                <a:latin typeface="Comic Sans MS" panose="030F0702030302020204" pitchFamily="66" charset="0"/>
              </a:rPr>
              <a:t>NOT BASIC VALIDATION</a:t>
            </a:r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A338B6DD-B410-3F54-C622-4A260A4F3A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77" y="106182"/>
            <a:ext cx="683947" cy="665812"/>
          </a:xfrm>
          <a:prstGeom prst="rect">
            <a:avLst/>
          </a:prstGeom>
        </p:spPr>
      </p:pic>
      <p:sp>
        <p:nvSpPr>
          <p:cNvPr id="48" name="unlock-title">
            <a:extLst>
              <a:ext uri="{FF2B5EF4-FFF2-40B4-BE49-F238E27FC236}">
                <a16:creationId xmlns:a16="http://schemas.microsoft.com/office/drawing/2014/main" id="{EC926735-2008-4B4C-87C0-07E160CEC3F7}"/>
              </a:ext>
            </a:extLst>
          </p:cNvPr>
          <p:cNvSpPr>
            <a:spLocks noGrp="1"/>
          </p:cNvSpPr>
          <p:nvPr/>
        </p:nvSpPr>
        <p:spPr>
          <a:xfrm>
            <a:off x="9930881" y="1606223"/>
            <a:ext cx="169545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725" b="1" i="0">
                <a:solidFill>
                  <a:srgbClr val="193A70"/>
                </a:solidFill>
              </a:defRPr>
            </a:pPr>
            <a:r>
              <a:rPr sz="1600" b="1" i="0" dirty="0">
                <a:solidFill>
                  <a:schemeClr val="bg2">
                    <a:lumMod val="10000"/>
                  </a:schemeClr>
                </a:solidFill>
                <a:latin typeface="Comic Sans MS" panose="030F0702030302020204" pitchFamily="66" charset="0"/>
              </a:rPr>
              <a:t>UNLOCKS</a:t>
            </a:r>
          </a:p>
        </p:txBody>
      </p:sp>
    </p:spTree>
    <p:extLst>
      <p:ext uri="{BB962C8B-B14F-4D97-AF65-F5344CB8AC3E}">
        <p14:creationId xmlns:p14="http://schemas.microsoft.com/office/powerpoint/2010/main" val="16981406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drape"/>
        <p:sndAc>
          <p:stSnd>
            <p:snd r:embed="rId3" name="Page Turn Sound.wav"/>
          </p:stSnd>
        </p:sndAc>
      </p:transition>
    </mc:Choice>
    <mc:Fallback>
      <p:transition spd="slow">
        <p:fade/>
        <p:sndAc>
          <p:stSnd>
            <p:snd r:embed="rId3" name="Page Turn Sound.wav"/>
          </p:stSnd>
        </p:sndAc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rule-38">
            <a:extLst>
              <a:ext uri="{FF2B5EF4-FFF2-40B4-BE49-F238E27FC236}">
                <a16:creationId xmlns:a16="http://schemas.microsoft.com/office/drawing/2014/main" id="{E5FFE579-DED9-4D77-A246-27A9BC326B92}"/>
              </a:ext>
            </a:extLst>
          </p:cNvPr>
          <p:cNvSpPr>
            <a:spLocks noGrp="1"/>
          </p:cNvSpPr>
          <p:nvPr/>
        </p:nvSpPr>
        <p:spPr>
          <a:xfrm>
            <a:off x="0" y="3619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2" name="rule-76">
            <a:extLst>
              <a:ext uri="{FF2B5EF4-FFF2-40B4-BE49-F238E27FC236}">
                <a16:creationId xmlns:a16="http://schemas.microsoft.com/office/drawing/2014/main" id="{8EE5B6A7-09E7-4C1C-916A-6D168DAD51CB}"/>
              </a:ext>
            </a:extLst>
          </p:cNvPr>
          <p:cNvSpPr>
            <a:spLocks noGrp="1"/>
          </p:cNvSpPr>
          <p:nvPr/>
        </p:nvSpPr>
        <p:spPr>
          <a:xfrm>
            <a:off x="0" y="7239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3" name="rule-114">
            <a:extLst>
              <a:ext uri="{FF2B5EF4-FFF2-40B4-BE49-F238E27FC236}">
                <a16:creationId xmlns:a16="http://schemas.microsoft.com/office/drawing/2014/main" id="{10E0CC7C-1DCE-4A85-A9B2-17F7530FD7BF}"/>
              </a:ext>
            </a:extLst>
          </p:cNvPr>
          <p:cNvSpPr>
            <a:spLocks noGrp="1"/>
          </p:cNvSpPr>
          <p:nvPr/>
        </p:nvSpPr>
        <p:spPr>
          <a:xfrm>
            <a:off x="0" y="10858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4" name="rule-152">
            <a:extLst>
              <a:ext uri="{FF2B5EF4-FFF2-40B4-BE49-F238E27FC236}">
                <a16:creationId xmlns:a16="http://schemas.microsoft.com/office/drawing/2014/main" id="{00C9961E-7AB7-4F04-9F6E-44BB47AD20CA}"/>
              </a:ext>
            </a:extLst>
          </p:cNvPr>
          <p:cNvSpPr>
            <a:spLocks noGrp="1"/>
          </p:cNvSpPr>
          <p:nvPr/>
        </p:nvSpPr>
        <p:spPr>
          <a:xfrm>
            <a:off x="0" y="14478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5" name="rule-190">
            <a:extLst>
              <a:ext uri="{FF2B5EF4-FFF2-40B4-BE49-F238E27FC236}">
                <a16:creationId xmlns:a16="http://schemas.microsoft.com/office/drawing/2014/main" id="{FAC37DF4-E11C-4102-AA6E-E0215BCEF2FA}"/>
              </a:ext>
            </a:extLst>
          </p:cNvPr>
          <p:cNvSpPr>
            <a:spLocks noGrp="1"/>
          </p:cNvSpPr>
          <p:nvPr/>
        </p:nvSpPr>
        <p:spPr>
          <a:xfrm>
            <a:off x="0" y="18097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6" name="rule-228">
            <a:extLst>
              <a:ext uri="{FF2B5EF4-FFF2-40B4-BE49-F238E27FC236}">
                <a16:creationId xmlns:a16="http://schemas.microsoft.com/office/drawing/2014/main" id="{C3A4A1C9-6C46-493D-8586-487EDDD7E3A1}"/>
              </a:ext>
            </a:extLst>
          </p:cNvPr>
          <p:cNvSpPr>
            <a:spLocks noGrp="1"/>
          </p:cNvSpPr>
          <p:nvPr/>
        </p:nvSpPr>
        <p:spPr>
          <a:xfrm>
            <a:off x="0" y="21717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7" name="rule-266">
            <a:extLst>
              <a:ext uri="{FF2B5EF4-FFF2-40B4-BE49-F238E27FC236}">
                <a16:creationId xmlns:a16="http://schemas.microsoft.com/office/drawing/2014/main" id="{5808BBA8-D854-443D-B47A-47425979777D}"/>
              </a:ext>
            </a:extLst>
          </p:cNvPr>
          <p:cNvSpPr>
            <a:spLocks noGrp="1"/>
          </p:cNvSpPr>
          <p:nvPr/>
        </p:nvSpPr>
        <p:spPr>
          <a:xfrm>
            <a:off x="0" y="25336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8" name="rule-304">
            <a:extLst>
              <a:ext uri="{FF2B5EF4-FFF2-40B4-BE49-F238E27FC236}">
                <a16:creationId xmlns:a16="http://schemas.microsoft.com/office/drawing/2014/main" id="{D63A21AA-FADF-481F-B692-0730F14ADFFC}"/>
              </a:ext>
            </a:extLst>
          </p:cNvPr>
          <p:cNvSpPr>
            <a:spLocks noGrp="1"/>
          </p:cNvSpPr>
          <p:nvPr/>
        </p:nvSpPr>
        <p:spPr>
          <a:xfrm>
            <a:off x="0" y="28956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9" name="rule-342">
            <a:extLst>
              <a:ext uri="{FF2B5EF4-FFF2-40B4-BE49-F238E27FC236}">
                <a16:creationId xmlns:a16="http://schemas.microsoft.com/office/drawing/2014/main" id="{D615434D-53D1-4630-B712-526353E16DF5}"/>
              </a:ext>
            </a:extLst>
          </p:cNvPr>
          <p:cNvSpPr>
            <a:spLocks noGrp="1"/>
          </p:cNvSpPr>
          <p:nvPr/>
        </p:nvSpPr>
        <p:spPr>
          <a:xfrm>
            <a:off x="0" y="32575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0" name="rule-380">
            <a:extLst>
              <a:ext uri="{FF2B5EF4-FFF2-40B4-BE49-F238E27FC236}">
                <a16:creationId xmlns:a16="http://schemas.microsoft.com/office/drawing/2014/main" id="{605C565B-3436-4D7F-B69D-D26566126062}"/>
              </a:ext>
            </a:extLst>
          </p:cNvPr>
          <p:cNvSpPr>
            <a:spLocks noGrp="1"/>
          </p:cNvSpPr>
          <p:nvPr/>
        </p:nvSpPr>
        <p:spPr>
          <a:xfrm>
            <a:off x="0" y="36195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1" name="rule-418">
            <a:extLst>
              <a:ext uri="{FF2B5EF4-FFF2-40B4-BE49-F238E27FC236}">
                <a16:creationId xmlns:a16="http://schemas.microsoft.com/office/drawing/2014/main" id="{79E1769E-F2D6-4D3C-A65C-299DB84FC7F2}"/>
              </a:ext>
            </a:extLst>
          </p:cNvPr>
          <p:cNvSpPr>
            <a:spLocks noGrp="1"/>
          </p:cNvSpPr>
          <p:nvPr/>
        </p:nvSpPr>
        <p:spPr>
          <a:xfrm>
            <a:off x="0" y="39814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2" name="rule-456">
            <a:extLst>
              <a:ext uri="{FF2B5EF4-FFF2-40B4-BE49-F238E27FC236}">
                <a16:creationId xmlns:a16="http://schemas.microsoft.com/office/drawing/2014/main" id="{C72BD55C-CE69-46A4-AFAF-8D3AA5CED61F}"/>
              </a:ext>
            </a:extLst>
          </p:cNvPr>
          <p:cNvSpPr>
            <a:spLocks noGrp="1"/>
          </p:cNvSpPr>
          <p:nvPr/>
        </p:nvSpPr>
        <p:spPr>
          <a:xfrm>
            <a:off x="0" y="43434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3" name="rule-494">
            <a:extLst>
              <a:ext uri="{FF2B5EF4-FFF2-40B4-BE49-F238E27FC236}">
                <a16:creationId xmlns:a16="http://schemas.microsoft.com/office/drawing/2014/main" id="{EC58F624-1BCA-4291-AFFD-2795B1771929}"/>
              </a:ext>
            </a:extLst>
          </p:cNvPr>
          <p:cNvSpPr>
            <a:spLocks noGrp="1"/>
          </p:cNvSpPr>
          <p:nvPr/>
        </p:nvSpPr>
        <p:spPr>
          <a:xfrm>
            <a:off x="0" y="47053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4" name="rule-532">
            <a:extLst>
              <a:ext uri="{FF2B5EF4-FFF2-40B4-BE49-F238E27FC236}">
                <a16:creationId xmlns:a16="http://schemas.microsoft.com/office/drawing/2014/main" id="{FCEC4A8A-E646-4FFB-BCA4-960B2B67DE8C}"/>
              </a:ext>
            </a:extLst>
          </p:cNvPr>
          <p:cNvSpPr>
            <a:spLocks noGrp="1"/>
          </p:cNvSpPr>
          <p:nvPr/>
        </p:nvSpPr>
        <p:spPr>
          <a:xfrm>
            <a:off x="0" y="50673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5" name="rule-570">
            <a:extLst>
              <a:ext uri="{FF2B5EF4-FFF2-40B4-BE49-F238E27FC236}">
                <a16:creationId xmlns:a16="http://schemas.microsoft.com/office/drawing/2014/main" id="{AEE133E4-D3AD-42FD-AC7A-6E03046C29A0}"/>
              </a:ext>
            </a:extLst>
          </p:cNvPr>
          <p:cNvSpPr>
            <a:spLocks noGrp="1"/>
          </p:cNvSpPr>
          <p:nvPr/>
        </p:nvSpPr>
        <p:spPr>
          <a:xfrm>
            <a:off x="0" y="54292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6" name="rule-608">
            <a:extLst>
              <a:ext uri="{FF2B5EF4-FFF2-40B4-BE49-F238E27FC236}">
                <a16:creationId xmlns:a16="http://schemas.microsoft.com/office/drawing/2014/main" id="{F71217E4-BCED-472E-8B50-CDD6AA76A0CA}"/>
              </a:ext>
            </a:extLst>
          </p:cNvPr>
          <p:cNvSpPr>
            <a:spLocks noGrp="1"/>
          </p:cNvSpPr>
          <p:nvPr/>
        </p:nvSpPr>
        <p:spPr>
          <a:xfrm>
            <a:off x="0" y="57912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7" name="rule-646">
            <a:extLst>
              <a:ext uri="{FF2B5EF4-FFF2-40B4-BE49-F238E27FC236}">
                <a16:creationId xmlns:a16="http://schemas.microsoft.com/office/drawing/2014/main" id="{95B68A09-E419-4B84-BC98-1C8327648C8B}"/>
              </a:ext>
            </a:extLst>
          </p:cNvPr>
          <p:cNvSpPr>
            <a:spLocks noGrp="1"/>
          </p:cNvSpPr>
          <p:nvPr/>
        </p:nvSpPr>
        <p:spPr>
          <a:xfrm>
            <a:off x="0" y="61531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8" name="rule-684">
            <a:extLst>
              <a:ext uri="{FF2B5EF4-FFF2-40B4-BE49-F238E27FC236}">
                <a16:creationId xmlns:a16="http://schemas.microsoft.com/office/drawing/2014/main" id="{0117C9D2-2EF9-4BFE-8E99-AB8E89612012}"/>
              </a:ext>
            </a:extLst>
          </p:cNvPr>
          <p:cNvSpPr>
            <a:spLocks noGrp="1"/>
          </p:cNvSpPr>
          <p:nvPr/>
        </p:nvSpPr>
        <p:spPr>
          <a:xfrm>
            <a:off x="0" y="65151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9" name="red-margin">
            <a:extLst>
              <a:ext uri="{FF2B5EF4-FFF2-40B4-BE49-F238E27FC236}">
                <a16:creationId xmlns:a16="http://schemas.microsoft.com/office/drawing/2014/main" id="{DAC1F68D-4502-46A8-A499-8C7D97E80AB8}"/>
              </a:ext>
            </a:extLst>
          </p:cNvPr>
          <p:cNvSpPr>
            <a:spLocks noGrp="1"/>
          </p:cNvSpPr>
          <p:nvPr/>
        </p:nvSpPr>
        <p:spPr>
          <a:xfrm>
            <a:off x="838200" y="0"/>
            <a:ext cx="19050" cy="6858000"/>
          </a:xfrm>
          <a:prstGeom prst="rect">
            <a:avLst/>
          </a:prstGeom>
          <a:solidFill>
            <a:srgbClr val="E9A5A5"/>
          </a:solidFill>
          <a:ln w="0">
            <a:noFill/>
            <a:prstDash val="solid"/>
          </a:ln>
        </p:spPr>
      </p:sp>
      <p:sp>
        <p:nvSpPr>
          <p:cNvPr id="21" name="section">
            <a:extLst>
              <a:ext uri="{FF2B5EF4-FFF2-40B4-BE49-F238E27FC236}">
                <a16:creationId xmlns:a16="http://schemas.microsoft.com/office/drawing/2014/main" id="{22599F9A-8333-418F-A57C-EBA245A4FCA5}"/>
              </a:ext>
            </a:extLst>
          </p:cNvPr>
          <p:cNvSpPr>
            <a:spLocks noGrp="1"/>
          </p:cNvSpPr>
          <p:nvPr/>
        </p:nvSpPr>
        <p:spPr>
          <a:xfrm>
            <a:off x="838200" y="400050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24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FINANCIAL OUTLOOK</a:t>
            </a:r>
          </a:p>
        </p:txBody>
      </p:sp>
      <p:sp>
        <p:nvSpPr>
          <p:cNvPr id="25" name="disclaimer-bg">
            <a:extLst>
              <a:ext uri="{FF2B5EF4-FFF2-40B4-BE49-F238E27FC236}">
                <a16:creationId xmlns:a16="http://schemas.microsoft.com/office/drawing/2014/main" id="{81FAB0CD-663F-4C3A-B17D-B46BACB688EE}"/>
              </a:ext>
            </a:extLst>
          </p:cNvPr>
          <p:cNvSpPr>
            <a:spLocks noGrp="1"/>
          </p:cNvSpPr>
          <p:nvPr/>
        </p:nvSpPr>
        <p:spPr>
          <a:xfrm>
            <a:off x="8763000" y="4195762"/>
            <a:ext cx="2143125" cy="295275"/>
          </a:xfrm>
          <a:prstGeom prst="roundRect">
            <a:avLst>
              <a:gd name="adj" fmla="val 25806"/>
            </a:avLst>
          </a:prstGeom>
          <a:solidFill>
            <a:srgbClr val="F2F5F8"/>
          </a:solidFill>
          <a:ln w="0">
            <a:solidFill>
              <a:srgbClr val="F2F5F8"/>
            </a:solidFill>
            <a:prstDash val="solid"/>
          </a:ln>
        </p:spPr>
      </p:sp>
      <p:sp>
        <p:nvSpPr>
          <p:cNvPr id="26" name="disclaimer">
            <a:extLst>
              <a:ext uri="{FF2B5EF4-FFF2-40B4-BE49-F238E27FC236}">
                <a16:creationId xmlns:a16="http://schemas.microsoft.com/office/drawing/2014/main" id="{EDB6F5DE-09E3-444A-BCE4-724FB23BE4E7}"/>
              </a:ext>
            </a:extLst>
          </p:cNvPr>
          <p:cNvSpPr>
            <a:spLocks noGrp="1"/>
          </p:cNvSpPr>
          <p:nvPr/>
        </p:nvSpPr>
        <p:spPr>
          <a:xfrm>
            <a:off x="8829675" y="4205287"/>
            <a:ext cx="2009775" cy="2762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050" b="1" i="0">
                <a:solidFill>
                  <a:srgbClr val="7B8CA3"/>
                </a:solidFill>
              </a:defRPr>
            </a:pPr>
            <a:r>
              <a:rPr sz="1050" b="1" i="0">
                <a:solidFill>
                  <a:srgbClr val="7B8CA3"/>
                </a:solidFill>
              </a:rPr>
              <a:t>MANAGEMENT TARGETS</a:t>
            </a:r>
          </a:p>
        </p:txBody>
      </p:sp>
      <p:sp>
        <p:nvSpPr>
          <p:cNvPr id="27" name="x-axis">
            <a:extLst>
              <a:ext uri="{FF2B5EF4-FFF2-40B4-BE49-F238E27FC236}">
                <a16:creationId xmlns:a16="http://schemas.microsoft.com/office/drawing/2014/main" id="{903F1930-E59D-4BC8-9115-A2C61C6EFB8C}"/>
              </a:ext>
            </a:extLst>
          </p:cNvPr>
          <p:cNvSpPr>
            <a:spLocks noGrp="1"/>
          </p:cNvSpPr>
          <p:nvPr/>
        </p:nvSpPr>
        <p:spPr>
          <a:xfrm>
            <a:off x="1304925" y="5419725"/>
            <a:ext cx="9534525" cy="28575"/>
          </a:xfrm>
          <a:prstGeom prst="rect">
            <a:avLst/>
          </a:prstGeom>
          <a:solidFill>
            <a:srgbClr val="193A70"/>
          </a:solidFill>
          <a:ln w="0">
            <a:noFill/>
            <a:prstDash val="solid"/>
          </a:ln>
        </p:spPr>
      </p:sp>
      <p:sp>
        <p:nvSpPr>
          <p:cNvPr id="28" name="anchor-0">
            <a:extLst>
              <a:ext uri="{FF2B5EF4-FFF2-40B4-BE49-F238E27FC236}">
                <a16:creationId xmlns:a16="http://schemas.microsoft.com/office/drawing/2014/main" id="{5F248044-6650-4105-A032-D542F30F1D0C}"/>
              </a:ext>
            </a:extLst>
          </p:cNvPr>
          <p:cNvSpPr>
            <a:spLocks noGrp="1"/>
          </p:cNvSpPr>
          <p:nvPr/>
        </p:nvSpPr>
        <p:spPr>
          <a:xfrm>
            <a:off x="1666875" y="5153025"/>
            <a:ext cx="19050" cy="19050"/>
          </a:xfrm>
          <a:prstGeom prst="ellipse">
            <a:avLst/>
          </a:prstGeom>
          <a:solidFill>
            <a:srgbClr val="FFFFFF">
              <a:alpha val="0"/>
            </a:srgbClr>
          </a:solidFill>
          <a:ln w="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9" name="anchor-1">
            <a:extLst>
              <a:ext uri="{FF2B5EF4-FFF2-40B4-BE49-F238E27FC236}">
                <a16:creationId xmlns:a16="http://schemas.microsoft.com/office/drawing/2014/main" id="{7438B104-1946-4F5D-AFAC-FED77511137F}"/>
              </a:ext>
            </a:extLst>
          </p:cNvPr>
          <p:cNvSpPr>
            <a:spLocks noGrp="1"/>
          </p:cNvSpPr>
          <p:nvPr/>
        </p:nvSpPr>
        <p:spPr>
          <a:xfrm>
            <a:off x="3590925" y="4762500"/>
            <a:ext cx="19050" cy="19050"/>
          </a:xfrm>
          <a:prstGeom prst="ellipse">
            <a:avLst/>
          </a:prstGeom>
          <a:solidFill>
            <a:srgbClr val="FFFFFF">
              <a:alpha val="0"/>
            </a:srgbClr>
          </a:solidFill>
          <a:ln w="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0" name="anchor-2">
            <a:extLst>
              <a:ext uri="{FF2B5EF4-FFF2-40B4-BE49-F238E27FC236}">
                <a16:creationId xmlns:a16="http://schemas.microsoft.com/office/drawing/2014/main" id="{0EA73427-E752-44F7-BFDE-C7BD52A11216}"/>
              </a:ext>
            </a:extLst>
          </p:cNvPr>
          <p:cNvSpPr>
            <a:spLocks noGrp="1"/>
          </p:cNvSpPr>
          <p:nvPr/>
        </p:nvSpPr>
        <p:spPr>
          <a:xfrm>
            <a:off x="5514975" y="3990975"/>
            <a:ext cx="19050" cy="19050"/>
          </a:xfrm>
          <a:prstGeom prst="ellipse">
            <a:avLst/>
          </a:prstGeom>
          <a:solidFill>
            <a:srgbClr val="FFFFFF">
              <a:alpha val="0"/>
            </a:srgbClr>
          </a:solidFill>
          <a:ln w="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1" name="anchor-3">
            <a:extLst>
              <a:ext uri="{FF2B5EF4-FFF2-40B4-BE49-F238E27FC236}">
                <a16:creationId xmlns:a16="http://schemas.microsoft.com/office/drawing/2014/main" id="{47AF3033-86A8-4BAC-9776-BD418E27EA16}"/>
              </a:ext>
            </a:extLst>
          </p:cNvPr>
          <p:cNvSpPr>
            <a:spLocks noGrp="1"/>
          </p:cNvSpPr>
          <p:nvPr/>
        </p:nvSpPr>
        <p:spPr>
          <a:xfrm>
            <a:off x="7439025" y="2990850"/>
            <a:ext cx="19050" cy="19050"/>
          </a:xfrm>
          <a:prstGeom prst="ellipse">
            <a:avLst/>
          </a:prstGeom>
          <a:solidFill>
            <a:srgbClr val="FFFFFF">
              <a:alpha val="0"/>
            </a:srgbClr>
          </a:solidFill>
          <a:ln w="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2" name="anchor-4">
            <a:extLst>
              <a:ext uri="{FF2B5EF4-FFF2-40B4-BE49-F238E27FC236}">
                <a16:creationId xmlns:a16="http://schemas.microsoft.com/office/drawing/2014/main" id="{8C44E366-DCC6-42DF-A77A-2182CBD9471E}"/>
              </a:ext>
            </a:extLst>
          </p:cNvPr>
          <p:cNvSpPr>
            <a:spLocks noGrp="1"/>
          </p:cNvSpPr>
          <p:nvPr/>
        </p:nvSpPr>
        <p:spPr>
          <a:xfrm>
            <a:off x="9563100" y="1962150"/>
            <a:ext cx="19050" cy="19050"/>
          </a:xfrm>
          <a:prstGeom prst="ellipse">
            <a:avLst/>
          </a:prstGeom>
          <a:solidFill>
            <a:srgbClr val="FFFFFF">
              <a:alpha val="0"/>
            </a:srgbClr>
          </a:solidFill>
          <a:ln w="0">
            <a:solidFill>
              <a:srgbClr val="FFFFFF">
                <a:alpha val="0"/>
              </a:srgbClr>
            </a:solidFill>
            <a:prstDash val="solid"/>
          </a:ln>
        </p:spPr>
      </p:sp>
      <p:cxnSp>
        <p:nvCxnSpPr>
          <p:cNvPr id="101" name="Straight Arrow Connector 100"/>
          <p:cNvCxnSpPr>
            <a:stCxn id="28" idx="6"/>
            <a:endCxn id="29" idx="2"/>
          </p:cNvCxnSpPr>
          <p:nvPr/>
        </p:nvCxnSpPr>
        <p:spPr>
          <a:xfrm flipV="1">
            <a:off x="1685925" y="4772025"/>
            <a:ext cx="1905000" cy="390525"/>
          </a:xfrm>
          <a:prstGeom prst="straightConnector1">
            <a:avLst/>
          </a:prstGeom>
          <a:ln w="47625">
            <a:solidFill>
              <a:srgbClr val="164894"/>
            </a:solidFill>
            <a:prstDash val="solid"/>
          </a:ln>
        </p:spPr>
      </p:cxnSp>
      <p:cxnSp>
        <p:nvCxnSpPr>
          <p:cNvPr id="102" name="Straight Arrow Connector 101"/>
          <p:cNvCxnSpPr>
            <a:stCxn id="29" idx="6"/>
            <a:endCxn id="30" idx="2"/>
          </p:cNvCxnSpPr>
          <p:nvPr/>
        </p:nvCxnSpPr>
        <p:spPr>
          <a:xfrm flipV="1">
            <a:off x="3609975" y="4000500"/>
            <a:ext cx="1905000" cy="771525"/>
          </a:xfrm>
          <a:prstGeom prst="straightConnector1">
            <a:avLst/>
          </a:prstGeom>
          <a:ln w="47625">
            <a:solidFill>
              <a:srgbClr val="164894"/>
            </a:solidFill>
            <a:prstDash val="solid"/>
          </a:ln>
        </p:spPr>
      </p:cxnSp>
      <p:cxnSp>
        <p:nvCxnSpPr>
          <p:cNvPr id="103" name="Straight Arrow Connector 102"/>
          <p:cNvCxnSpPr>
            <a:stCxn id="30" idx="6"/>
            <a:endCxn id="31" idx="2"/>
          </p:cNvCxnSpPr>
          <p:nvPr/>
        </p:nvCxnSpPr>
        <p:spPr>
          <a:xfrm flipV="1">
            <a:off x="5534025" y="3000375"/>
            <a:ext cx="1905000" cy="1000125"/>
          </a:xfrm>
          <a:prstGeom prst="straightConnector1">
            <a:avLst/>
          </a:prstGeom>
          <a:ln w="47625">
            <a:solidFill>
              <a:srgbClr val="17875B"/>
            </a:solidFill>
            <a:prstDash val="solid"/>
          </a:ln>
        </p:spPr>
      </p:cxnSp>
      <p:cxnSp>
        <p:nvCxnSpPr>
          <p:cNvPr id="104" name="Straight Arrow Connector 103"/>
          <p:cNvCxnSpPr>
            <a:stCxn id="31" idx="6"/>
            <a:endCxn id="32" idx="2"/>
          </p:cNvCxnSpPr>
          <p:nvPr/>
        </p:nvCxnSpPr>
        <p:spPr>
          <a:xfrm flipV="1">
            <a:off x="7458075" y="1971675"/>
            <a:ext cx="2105025" cy="1028700"/>
          </a:xfrm>
          <a:prstGeom prst="straightConnector1">
            <a:avLst/>
          </a:prstGeom>
          <a:ln w="47625">
            <a:solidFill>
              <a:srgbClr val="E65B1B"/>
            </a:solidFill>
            <a:prstDash val="solid"/>
          </a:ln>
        </p:spPr>
      </p:cxnSp>
      <p:sp>
        <p:nvSpPr>
          <p:cNvPr id="37" name="point-0">
            <a:extLst>
              <a:ext uri="{FF2B5EF4-FFF2-40B4-BE49-F238E27FC236}">
                <a16:creationId xmlns:a16="http://schemas.microsoft.com/office/drawing/2014/main" id="{10B65C9C-A7DF-4B05-98BB-1BF1B6E67394}"/>
              </a:ext>
            </a:extLst>
          </p:cNvPr>
          <p:cNvSpPr>
            <a:spLocks noGrp="1"/>
          </p:cNvSpPr>
          <p:nvPr/>
        </p:nvSpPr>
        <p:spPr>
          <a:xfrm>
            <a:off x="1562100" y="5048250"/>
            <a:ext cx="238125" cy="238125"/>
          </a:xfrm>
          <a:prstGeom prst="ellipse">
            <a:avLst/>
          </a:prstGeom>
          <a:solidFill>
            <a:srgbClr val="164894"/>
          </a:solidFill>
          <a:ln w="28575">
            <a:solidFill>
              <a:srgbClr val="FFFDF7"/>
            </a:solidFill>
            <a:prstDash val="solid"/>
          </a:ln>
        </p:spPr>
      </p:sp>
      <p:sp>
        <p:nvSpPr>
          <p:cNvPr id="38" name="total-0">
            <a:extLst>
              <a:ext uri="{FF2B5EF4-FFF2-40B4-BE49-F238E27FC236}">
                <a16:creationId xmlns:a16="http://schemas.microsoft.com/office/drawing/2014/main" id="{8B4D0F94-B560-4B22-90E9-D2711386E6C7}"/>
              </a:ext>
            </a:extLst>
          </p:cNvPr>
          <p:cNvSpPr>
            <a:spLocks noGrp="1"/>
          </p:cNvSpPr>
          <p:nvPr/>
        </p:nvSpPr>
        <p:spPr>
          <a:xfrm>
            <a:off x="1123950" y="4600575"/>
            <a:ext cx="11049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1" i="0">
                <a:solidFill>
                  <a:srgbClr val="164894"/>
                </a:solidFill>
              </a:defRPr>
            </a:pPr>
            <a:r>
              <a:rPr sz="2025" b="1" i="0">
                <a:solidFill>
                  <a:srgbClr val="164894"/>
                </a:solidFill>
              </a:rPr>
              <a:t>$50K</a:t>
            </a:r>
          </a:p>
        </p:txBody>
      </p:sp>
      <p:sp>
        <p:nvSpPr>
          <p:cNvPr id="39" name="year-0">
            <a:extLst>
              <a:ext uri="{FF2B5EF4-FFF2-40B4-BE49-F238E27FC236}">
                <a16:creationId xmlns:a16="http://schemas.microsoft.com/office/drawing/2014/main" id="{75A5554C-5C70-47B4-9B47-497DACE2BFC1}"/>
              </a:ext>
            </a:extLst>
          </p:cNvPr>
          <p:cNvSpPr>
            <a:spLocks noGrp="1"/>
          </p:cNvSpPr>
          <p:nvPr/>
        </p:nvSpPr>
        <p:spPr>
          <a:xfrm>
            <a:off x="1000125" y="5524500"/>
            <a:ext cx="13525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 i="0">
                <a:solidFill>
                  <a:srgbClr val="7B8CA3"/>
                </a:solidFill>
              </a:defRPr>
            </a:pPr>
            <a:r>
              <a:rPr sz="1275" b="1" i="0">
                <a:solidFill>
                  <a:srgbClr val="7B8CA3"/>
                </a:solidFill>
              </a:rPr>
              <a:t>FY 2026–27</a:t>
            </a:r>
          </a:p>
        </p:txBody>
      </p:sp>
      <p:sp>
        <p:nvSpPr>
          <p:cNvPr id="42" name="point-1">
            <a:extLst>
              <a:ext uri="{FF2B5EF4-FFF2-40B4-BE49-F238E27FC236}">
                <a16:creationId xmlns:a16="http://schemas.microsoft.com/office/drawing/2014/main" id="{D1AD43EA-9F52-49CF-8843-F695055806D3}"/>
              </a:ext>
            </a:extLst>
          </p:cNvPr>
          <p:cNvSpPr>
            <a:spLocks noGrp="1"/>
          </p:cNvSpPr>
          <p:nvPr/>
        </p:nvSpPr>
        <p:spPr>
          <a:xfrm>
            <a:off x="3486150" y="4657725"/>
            <a:ext cx="238125" cy="238125"/>
          </a:xfrm>
          <a:prstGeom prst="ellipse">
            <a:avLst/>
          </a:prstGeom>
          <a:solidFill>
            <a:srgbClr val="164894"/>
          </a:solidFill>
          <a:ln w="28575">
            <a:solidFill>
              <a:srgbClr val="FFFDF7"/>
            </a:solidFill>
            <a:prstDash val="solid"/>
          </a:ln>
        </p:spPr>
      </p:sp>
      <p:sp>
        <p:nvSpPr>
          <p:cNvPr id="43" name="total-1">
            <a:extLst>
              <a:ext uri="{FF2B5EF4-FFF2-40B4-BE49-F238E27FC236}">
                <a16:creationId xmlns:a16="http://schemas.microsoft.com/office/drawing/2014/main" id="{C36D7D29-4FCD-4C98-BF11-C76817636107}"/>
              </a:ext>
            </a:extLst>
          </p:cNvPr>
          <p:cNvSpPr>
            <a:spLocks noGrp="1"/>
          </p:cNvSpPr>
          <p:nvPr/>
        </p:nvSpPr>
        <p:spPr>
          <a:xfrm>
            <a:off x="3048000" y="4210050"/>
            <a:ext cx="11049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1" i="0">
                <a:solidFill>
                  <a:srgbClr val="164894"/>
                </a:solidFill>
              </a:defRPr>
            </a:pPr>
            <a:r>
              <a:rPr sz="2025" b="1" i="0">
                <a:solidFill>
                  <a:srgbClr val="164894"/>
                </a:solidFill>
              </a:rPr>
              <a:t>$125K</a:t>
            </a:r>
          </a:p>
        </p:txBody>
      </p:sp>
      <p:sp>
        <p:nvSpPr>
          <p:cNvPr id="44" name="year-1">
            <a:extLst>
              <a:ext uri="{FF2B5EF4-FFF2-40B4-BE49-F238E27FC236}">
                <a16:creationId xmlns:a16="http://schemas.microsoft.com/office/drawing/2014/main" id="{D4F628E6-6D83-4F0C-9FFD-14CB68D2BD85}"/>
              </a:ext>
            </a:extLst>
          </p:cNvPr>
          <p:cNvSpPr>
            <a:spLocks noGrp="1"/>
          </p:cNvSpPr>
          <p:nvPr/>
        </p:nvSpPr>
        <p:spPr>
          <a:xfrm>
            <a:off x="2924175" y="5524500"/>
            <a:ext cx="13525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 i="0">
                <a:solidFill>
                  <a:srgbClr val="7B8CA3"/>
                </a:solidFill>
              </a:defRPr>
            </a:pPr>
            <a:r>
              <a:rPr sz="1275" b="1" i="0">
                <a:solidFill>
                  <a:srgbClr val="7B8CA3"/>
                </a:solidFill>
              </a:rPr>
              <a:t>FY 2027–28</a:t>
            </a:r>
          </a:p>
        </p:txBody>
      </p:sp>
      <p:sp>
        <p:nvSpPr>
          <p:cNvPr id="47" name="point-2">
            <a:extLst>
              <a:ext uri="{FF2B5EF4-FFF2-40B4-BE49-F238E27FC236}">
                <a16:creationId xmlns:a16="http://schemas.microsoft.com/office/drawing/2014/main" id="{023B204E-F3A5-423D-8337-20E4B56428E4}"/>
              </a:ext>
            </a:extLst>
          </p:cNvPr>
          <p:cNvSpPr>
            <a:spLocks noGrp="1"/>
          </p:cNvSpPr>
          <p:nvPr/>
        </p:nvSpPr>
        <p:spPr>
          <a:xfrm>
            <a:off x="5410200" y="3886200"/>
            <a:ext cx="238125" cy="238125"/>
          </a:xfrm>
          <a:prstGeom prst="ellipse">
            <a:avLst/>
          </a:prstGeom>
          <a:solidFill>
            <a:srgbClr val="17875B"/>
          </a:solidFill>
          <a:ln w="28575">
            <a:solidFill>
              <a:srgbClr val="FFFDF7"/>
            </a:solidFill>
            <a:prstDash val="solid"/>
          </a:ln>
        </p:spPr>
      </p:sp>
      <p:sp>
        <p:nvSpPr>
          <p:cNvPr id="48" name="total-2">
            <a:extLst>
              <a:ext uri="{FF2B5EF4-FFF2-40B4-BE49-F238E27FC236}">
                <a16:creationId xmlns:a16="http://schemas.microsoft.com/office/drawing/2014/main" id="{2F225C77-E185-479E-A7C5-4E0D9FBE1BE7}"/>
              </a:ext>
            </a:extLst>
          </p:cNvPr>
          <p:cNvSpPr>
            <a:spLocks noGrp="1"/>
          </p:cNvSpPr>
          <p:nvPr/>
        </p:nvSpPr>
        <p:spPr>
          <a:xfrm>
            <a:off x="4972050" y="3438525"/>
            <a:ext cx="11049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1" i="0">
                <a:solidFill>
                  <a:srgbClr val="17875B"/>
                </a:solidFill>
              </a:defRPr>
            </a:pPr>
            <a:r>
              <a:rPr sz="2025" b="1" i="0">
                <a:solidFill>
                  <a:srgbClr val="17875B"/>
                </a:solidFill>
              </a:rPr>
              <a:t>$300K</a:t>
            </a:r>
          </a:p>
        </p:txBody>
      </p:sp>
      <p:sp>
        <p:nvSpPr>
          <p:cNvPr id="49" name="year-2">
            <a:extLst>
              <a:ext uri="{FF2B5EF4-FFF2-40B4-BE49-F238E27FC236}">
                <a16:creationId xmlns:a16="http://schemas.microsoft.com/office/drawing/2014/main" id="{17AAC750-F2F9-48CF-AAAD-CA1B4C57B4E0}"/>
              </a:ext>
            </a:extLst>
          </p:cNvPr>
          <p:cNvSpPr>
            <a:spLocks noGrp="1"/>
          </p:cNvSpPr>
          <p:nvPr/>
        </p:nvSpPr>
        <p:spPr>
          <a:xfrm>
            <a:off x="4848225" y="5524500"/>
            <a:ext cx="13525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 i="0">
                <a:solidFill>
                  <a:srgbClr val="7B8CA3"/>
                </a:solidFill>
              </a:defRPr>
            </a:pPr>
            <a:r>
              <a:rPr sz="1275" b="1" i="0">
                <a:solidFill>
                  <a:srgbClr val="7B8CA3"/>
                </a:solidFill>
              </a:rPr>
              <a:t>FY 2028–29</a:t>
            </a:r>
          </a:p>
        </p:txBody>
      </p:sp>
      <p:sp>
        <p:nvSpPr>
          <p:cNvPr id="52" name="point-3">
            <a:extLst>
              <a:ext uri="{FF2B5EF4-FFF2-40B4-BE49-F238E27FC236}">
                <a16:creationId xmlns:a16="http://schemas.microsoft.com/office/drawing/2014/main" id="{FEB0776B-B54B-422F-82E4-FEC9C513896E}"/>
              </a:ext>
            </a:extLst>
          </p:cNvPr>
          <p:cNvSpPr>
            <a:spLocks noGrp="1"/>
          </p:cNvSpPr>
          <p:nvPr/>
        </p:nvSpPr>
        <p:spPr>
          <a:xfrm>
            <a:off x="7334250" y="2886075"/>
            <a:ext cx="238125" cy="238125"/>
          </a:xfrm>
          <a:prstGeom prst="ellipse">
            <a:avLst/>
          </a:prstGeom>
          <a:solidFill>
            <a:srgbClr val="E65B1B"/>
          </a:solidFill>
          <a:ln w="28575">
            <a:solidFill>
              <a:srgbClr val="FFFDF7"/>
            </a:solidFill>
            <a:prstDash val="solid"/>
          </a:ln>
        </p:spPr>
      </p:sp>
      <p:sp>
        <p:nvSpPr>
          <p:cNvPr id="53" name="total-3">
            <a:extLst>
              <a:ext uri="{FF2B5EF4-FFF2-40B4-BE49-F238E27FC236}">
                <a16:creationId xmlns:a16="http://schemas.microsoft.com/office/drawing/2014/main" id="{26101158-5CA4-4050-A38A-821BB9DDBC7E}"/>
              </a:ext>
            </a:extLst>
          </p:cNvPr>
          <p:cNvSpPr>
            <a:spLocks noGrp="1"/>
          </p:cNvSpPr>
          <p:nvPr/>
        </p:nvSpPr>
        <p:spPr>
          <a:xfrm>
            <a:off x="6896100" y="2438400"/>
            <a:ext cx="11049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2025" b="1" i="0">
                <a:solidFill>
                  <a:srgbClr val="E65B1B"/>
                </a:solidFill>
              </a:defRPr>
            </a:pPr>
            <a:r>
              <a:rPr sz="2025" b="1" i="0">
                <a:solidFill>
                  <a:srgbClr val="E65B1B"/>
                </a:solidFill>
              </a:rPr>
              <a:t>$600K</a:t>
            </a:r>
          </a:p>
        </p:txBody>
      </p:sp>
      <p:sp>
        <p:nvSpPr>
          <p:cNvPr id="54" name="year-3">
            <a:extLst>
              <a:ext uri="{FF2B5EF4-FFF2-40B4-BE49-F238E27FC236}">
                <a16:creationId xmlns:a16="http://schemas.microsoft.com/office/drawing/2014/main" id="{3C66849C-4D2F-49E0-B2DF-C416D6BFE4F7}"/>
              </a:ext>
            </a:extLst>
          </p:cNvPr>
          <p:cNvSpPr>
            <a:spLocks noGrp="1"/>
          </p:cNvSpPr>
          <p:nvPr/>
        </p:nvSpPr>
        <p:spPr>
          <a:xfrm>
            <a:off x="6772275" y="5524500"/>
            <a:ext cx="13525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 i="0">
                <a:solidFill>
                  <a:srgbClr val="7B8CA3"/>
                </a:solidFill>
              </a:defRPr>
            </a:pPr>
            <a:r>
              <a:rPr sz="1275" b="1" i="0">
                <a:solidFill>
                  <a:srgbClr val="7B8CA3"/>
                </a:solidFill>
              </a:rPr>
              <a:t>FY 2029–30</a:t>
            </a:r>
          </a:p>
        </p:txBody>
      </p:sp>
      <p:sp>
        <p:nvSpPr>
          <p:cNvPr id="58" name="year-4">
            <a:extLst>
              <a:ext uri="{FF2B5EF4-FFF2-40B4-BE49-F238E27FC236}">
                <a16:creationId xmlns:a16="http://schemas.microsoft.com/office/drawing/2014/main" id="{FD4126E9-4472-4056-B198-25E72075B236}"/>
              </a:ext>
            </a:extLst>
          </p:cNvPr>
          <p:cNvSpPr>
            <a:spLocks noGrp="1"/>
          </p:cNvSpPr>
          <p:nvPr/>
        </p:nvSpPr>
        <p:spPr>
          <a:xfrm>
            <a:off x="8896350" y="5524500"/>
            <a:ext cx="135255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 i="0">
                <a:solidFill>
                  <a:srgbClr val="7B8CA3"/>
                </a:solidFill>
              </a:defRPr>
            </a:pPr>
            <a:r>
              <a:rPr sz="1275" b="1" i="0">
                <a:solidFill>
                  <a:srgbClr val="7B8CA3"/>
                </a:solidFill>
              </a:rPr>
              <a:t>FY 2030–31</a:t>
            </a:r>
          </a:p>
        </p:txBody>
      </p:sp>
      <p:sp>
        <p:nvSpPr>
          <p:cNvPr id="61" name="curve-caption-bg">
            <a:extLst>
              <a:ext uri="{FF2B5EF4-FFF2-40B4-BE49-F238E27FC236}">
                <a16:creationId xmlns:a16="http://schemas.microsoft.com/office/drawing/2014/main" id="{4E52409A-98F2-4D45-AF0B-01DA67D4B258}"/>
              </a:ext>
            </a:extLst>
          </p:cNvPr>
          <p:cNvSpPr>
            <a:spLocks noGrp="1"/>
          </p:cNvSpPr>
          <p:nvPr/>
        </p:nvSpPr>
        <p:spPr>
          <a:xfrm>
            <a:off x="3286126" y="2320214"/>
            <a:ext cx="2009775" cy="285750"/>
          </a:xfrm>
          <a:prstGeom prst="roundRect">
            <a:avLst>
              <a:gd name="adj" fmla="val 26667"/>
            </a:avLst>
          </a:prstGeom>
          <a:solidFill>
            <a:srgbClr val="F2F5F8"/>
          </a:solidFill>
          <a:ln w="0">
            <a:solidFill>
              <a:srgbClr val="F2F5F8"/>
            </a:solidFill>
            <a:prstDash val="solid"/>
          </a:ln>
        </p:spPr>
      </p:sp>
      <p:sp>
        <p:nvSpPr>
          <p:cNvPr id="62" name="curve-caption">
            <a:extLst>
              <a:ext uri="{FF2B5EF4-FFF2-40B4-BE49-F238E27FC236}">
                <a16:creationId xmlns:a16="http://schemas.microsoft.com/office/drawing/2014/main" id="{E1C8EBCE-F5CA-4FA5-8120-0EC23C78D2BE}"/>
              </a:ext>
            </a:extLst>
          </p:cNvPr>
          <p:cNvSpPr>
            <a:spLocks noGrp="1"/>
          </p:cNvSpPr>
          <p:nvPr/>
        </p:nvSpPr>
        <p:spPr>
          <a:xfrm>
            <a:off x="3200400" y="2320214"/>
            <a:ext cx="2181225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1" i="0">
                <a:solidFill>
                  <a:srgbClr val="7B8CA3"/>
                </a:solidFill>
              </a:defRPr>
            </a:pPr>
            <a:r>
              <a:rPr sz="1125" b="1" i="0" dirty="0">
                <a:solidFill>
                  <a:srgbClr val="7B8CA3"/>
                </a:solidFill>
              </a:rPr>
              <a:t>ANNUAL REVENUE TARGET</a:t>
            </a:r>
          </a:p>
        </p:txBody>
      </p:sp>
      <p:sp>
        <p:nvSpPr>
          <p:cNvPr id="63" name="curve-start-bg">
            <a:extLst>
              <a:ext uri="{FF2B5EF4-FFF2-40B4-BE49-F238E27FC236}">
                <a16:creationId xmlns:a16="http://schemas.microsoft.com/office/drawing/2014/main" id="{8725BB42-5756-4D04-A8C4-380CD41CE591}"/>
              </a:ext>
            </a:extLst>
          </p:cNvPr>
          <p:cNvSpPr>
            <a:spLocks noGrp="1"/>
          </p:cNvSpPr>
          <p:nvPr/>
        </p:nvSpPr>
        <p:spPr>
          <a:xfrm>
            <a:off x="1209675" y="4171950"/>
            <a:ext cx="1200150" cy="276225"/>
          </a:xfrm>
          <a:prstGeom prst="roundRect">
            <a:avLst>
              <a:gd name="adj" fmla="val 27586"/>
            </a:avLst>
          </a:prstGeom>
          <a:solidFill>
            <a:srgbClr val="EDF8F3"/>
          </a:solidFill>
          <a:ln w="0">
            <a:solidFill>
              <a:srgbClr val="EDF8F3"/>
            </a:solidFill>
            <a:prstDash val="solid"/>
          </a:ln>
        </p:spPr>
      </p:sp>
      <p:sp>
        <p:nvSpPr>
          <p:cNvPr id="64" name="curve-start">
            <a:extLst>
              <a:ext uri="{FF2B5EF4-FFF2-40B4-BE49-F238E27FC236}">
                <a16:creationId xmlns:a16="http://schemas.microsoft.com/office/drawing/2014/main" id="{83DFD80E-234F-4750-9175-0A8AE0FA88A8}"/>
              </a:ext>
            </a:extLst>
          </p:cNvPr>
          <p:cNvSpPr>
            <a:spLocks noGrp="1"/>
          </p:cNvSpPr>
          <p:nvPr/>
        </p:nvSpPr>
        <p:spPr>
          <a:xfrm>
            <a:off x="1276350" y="4181475"/>
            <a:ext cx="1066800" cy="257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050" b="1" i="0">
                <a:solidFill>
                  <a:srgbClr val="17875B"/>
                </a:solidFill>
              </a:defRPr>
            </a:pPr>
            <a:r>
              <a:rPr sz="1050" b="1" i="0">
                <a:solidFill>
                  <a:srgbClr val="17875B"/>
                </a:solidFill>
              </a:rPr>
              <a:t>VALIDATED</a:t>
            </a:r>
          </a:p>
        </p:txBody>
      </p:sp>
      <p:sp>
        <p:nvSpPr>
          <p:cNvPr id="65" name="curve-goal-bg">
            <a:extLst>
              <a:ext uri="{FF2B5EF4-FFF2-40B4-BE49-F238E27FC236}">
                <a16:creationId xmlns:a16="http://schemas.microsoft.com/office/drawing/2014/main" id="{6EF86A40-021B-4FE8-B488-47BBB4EC8598}"/>
              </a:ext>
            </a:extLst>
          </p:cNvPr>
          <p:cNvSpPr>
            <a:spLocks noGrp="1"/>
          </p:cNvSpPr>
          <p:nvPr/>
        </p:nvSpPr>
        <p:spPr>
          <a:xfrm>
            <a:off x="8496300" y="1576388"/>
            <a:ext cx="2171700" cy="304800"/>
          </a:xfrm>
          <a:prstGeom prst="roundRect">
            <a:avLst>
              <a:gd name="adj" fmla="val 25000"/>
            </a:avLst>
          </a:prstGeom>
          <a:solidFill>
            <a:srgbClr val="FFF1E8"/>
          </a:solidFill>
          <a:ln w="0">
            <a:solidFill>
              <a:srgbClr val="FFF1E8"/>
            </a:solidFill>
            <a:prstDash val="solid"/>
          </a:ln>
        </p:spPr>
      </p:sp>
      <p:sp>
        <p:nvSpPr>
          <p:cNvPr id="66" name="curve-goal">
            <a:extLst>
              <a:ext uri="{FF2B5EF4-FFF2-40B4-BE49-F238E27FC236}">
                <a16:creationId xmlns:a16="http://schemas.microsoft.com/office/drawing/2014/main" id="{B79106D0-ACC0-4670-87D2-76E75D651B56}"/>
              </a:ext>
            </a:extLst>
          </p:cNvPr>
          <p:cNvSpPr>
            <a:spLocks noGrp="1"/>
          </p:cNvSpPr>
          <p:nvPr/>
        </p:nvSpPr>
        <p:spPr>
          <a:xfrm>
            <a:off x="8562975" y="1585913"/>
            <a:ext cx="20383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 i="0">
                <a:solidFill>
                  <a:srgbClr val="E65B1B"/>
                </a:solidFill>
              </a:defRPr>
            </a:pPr>
            <a:r>
              <a:rPr sz="1600" b="1" i="0" dirty="0">
                <a:solidFill>
                  <a:srgbClr val="E65B1B"/>
                </a:solidFill>
              </a:rPr>
              <a:t>2031 • $1M+</a:t>
            </a:r>
          </a:p>
        </p:txBody>
      </p:sp>
      <p:sp>
        <p:nvSpPr>
          <p:cNvPr id="67" name="footer-line">
            <a:extLst>
              <a:ext uri="{FF2B5EF4-FFF2-40B4-BE49-F238E27FC236}">
                <a16:creationId xmlns:a16="http://schemas.microsoft.com/office/drawing/2014/main" id="{A857F12E-B6D3-443C-9A01-BDEB423D1A8A}"/>
              </a:ext>
            </a:extLst>
          </p:cNvPr>
          <p:cNvSpPr>
            <a:spLocks noGrp="1"/>
          </p:cNvSpPr>
          <p:nvPr/>
        </p:nvSpPr>
        <p:spPr>
          <a:xfrm>
            <a:off x="1057275" y="6162675"/>
            <a:ext cx="9982200" cy="28575"/>
          </a:xfrm>
          <a:prstGeom prst="rect">
            <a:avLst/>
          </a:prstGeom>
          <a:solidFill>
            <a:srgbClr val="164894"/>
          </a:solidFill>
          <a:ln w="0">
            <a:noFill/>
            <a:prstDash val="solid"/>
          </a:ln>
        </p:spPr>
      </p:sp>
      <p:sp>
        <p:nvSpPr>
          <p:cNvPr id="68" name="takeaway">
            <a:extLst>
              <a:ext uri="{FF2B5EF4-FFF2-40B4-BE49-F238E27FC236}">
                <a16:creationId xmlns:a16="http://schemas.microsoft.com/office/drawing/2014/main" id="{40083728-2DD4-4586-A91A-E55310925984}"/>
              </a:ext>
            </a:extLst>
          </p:cNvPr>
          <p:cNvSpPr>
            <a:spLocks noGrp="1"/>
          </p:cNvSpPr>
          <p:nvPr/>
        </p:nvSpPr>
        <p:spPr>
          <a:xfrm>
            <a:off x="1071562" y="6333349"/>
            <a:ext cx="99536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425" b="1" i="0">
                <a:solidFill>
                  <a:srgbClr val="193A70"/>
                </a:solidFill>
              </a:defRPr>
            </a:pPr>
            <a:r>
              <a:rPr sz="1200" b="1" i="0" dirty="0">
                <a:solidFill>
                  <a:schemeClr val="bg2">
                    <a:lumMod val="10000"/>
                  </a:schemeClr>
                </a:solidFill>
                <a:latin typeface="Comic Sans MS" panose="030F0702030302020204" pitchFamily="66" charset="0"/>
              </a:rPr>
              <a:t>RECURRING PRODUCTS TURN LINEAR DELIVERY INTO SCALABLE GROWTH</a:t>
            </a:r>
          </a:p>
        </p:txBody>
      </p:sp>
      <p:sp>
        <p:nvSpPr>
          <p:cNvPr id="33" name="headline">
            <a:extLst>
              <a:ext uri="{FF2B5EF4-FFF2-40B4-BE49-F238E27FC236}">
                <a16:creationId xmlns:a16="http://schemas.microsoft.com/office/drawing/2014/main" id="{D4996AD8-7736-4387-9E43-AAD53055837E}"/>
              </a:ext>
            </a:extLst>
          </p:cNvPr>
          <p:cNvSpPr>
            <a:spLocks noGrp="1"/>
          </p:cNvSpPr>
          <p:nvPr/>
        </p:nvSpPr>
        <p:spPr>
          <a:xfrm>
            <a:off x="847725" y="1081088"/>
            <a:ext cx="99822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2800" b="1" dirty="0">
                <a:solidFill>
                  <a:schemeClr val="tx2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A clear path to US$1M+ in annual revenue.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436A7D87-7D46-1A54-FCF3-23CDF58146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77" y="106182"/>
            <a:ext cx="683947" cy="665812"/>
          </a:xfrm>
          <a:prstGeom prst="rect">
            <a:avLst/>
          </a:prstGeom>
        </p:spPr>
      </p:pic>
      <p:sp>
        <p:nvSpPr>
          <p:cNvPr id="57" name="point-4">
            <a:extLst>
              <a:ext uri="{FF2B5EF4-FFF2-40B4-BE49-F238E27FC236}">
                <a16:creationId xmlns:a16="http://schemas.microsoft.com/office/drawing/2014/main" id="{D1373F3F-FB48-4BFB-A82E-9A4453CE6C04}"/>
              </a:ext>
            </a:extLst>
          </p:cNvPr>
          <p:cNvSpPr>
            <a:spLocks noGrp="1"/>
          </p:cNvSpPr>
          <p:nvPr/>
        </p:nvSpPr>
        <p:spPr>
          <a:xfrm>
            <a:off x="9458325" y="1857375"/>
            <a:ext cx="238125" cy="238125"/>
          </a:xfrm>
          <a:prstGeom prst="ellipse">
            <a:avLst/>
          </a:prstGeom>
          <a:solidFill>
            <a:srgbClr val="E65B1B"/>
          </a:solidFill>
          <a:ln w="28575">
            <a:solidFill>
              <a:srgbClr val="FFFDF7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4330613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drape"/>
        <p:sndAc>
          <p:stSnd>
            <p:snd r:embed="rId3" name="Page Turn Sound.wav"/>
          </p:stSnd>
        </p:sndAc>
      </p:transition>
    </mc:Choice>
    <mc:Fallback>
      <p:transition spd="slow">
        <p:fade/>
        <p:sndAc>
          <p:stSnd>
            <p:snd r:embed="rId3" name="Page Turn Sound.wav"/>
          </p:stSnd>
        </p:sndAc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disclaimer-bg">
            <a:extLst>
              <a:ext uri="{FF2B5EF4-FFF2-40B4-BE49-F238E27FC236}">
                <a16:creationId xmlns:a16="http://schemas.microsoft.com/office/drawing/2014/main" id="{49347350-9489-EFEA-9CD6-4BC7030395A6}"/>
              </a:ext>
            </a:extLst>
          </p:cNvPr>
          <p:cNvSpPr>
            <a:spLocks noGrp="1"/>
          </p:cNvSpPr>
          <p:nvPr/>
        </p:nvSpPr>
        <p:spPr>
          <a:xfrm>
            <a:off x="5124157" y="3021321"/>
            <a:ext cx="1848821" cy="357187"/>
          </a:xfrm>
          <a:prstGeom prst="roundRect">
            <a:avLst>
              <a:gd name="adj" fmla="val 25806"/>
            </a:avLst>
          </a:prstGeom>
          <a:solidFill>
            <a:schemeClr val="bg1">
              <a:lumMod val="95000"/>
            </a:schemeClr>
          </a:solidFill>
          <a:ln w="0">
            <a:solidFill>
              <a:srgbClr val="F2F5F8"/>
            </a:solidFill>
            <a:prstDash val="solid"/>
          </a:ln>
        </p:spPr>
      </p:sp>
      <p:sp>
        <p:nvSpPr>
          <p:cNvPr id="51" name="rule-38">
            <a:extLst>
              <a:ext uri="{FF2B5EF4-FFF2-40B4-BE49-F238E27FC236}">
                <a16:creationId xmlns:a16="http://schemas.microsoft.com/office/drawing/2014/main" id="{F5357C9B-374D-461E-B4D2-A64199473585}"/>
              </a:ext>
            </a:extLst>
          </p:cNvPr>
          <p:cNvSpPr>
            <a:spLocks noGrp="1"/>
          </p:cNvSpPr>
          <p:nvPr/>
        </p:nvSpPr>
        <p:spPr>
          <a:xfrm>
            <a:off x="0" y="3619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2" name="rule-76">
            <a:extLst>
              <a:ext uri="{FF2B5EF4-FFF2-40B4-BE49-F238E27FC236}">
                <a16:creationId xmlns:a16="http://schemas.microsoft.com/office/drawing/2014/main" id="{D1D05FD3-03E2-4229-9F01-7BD32137BDF0}"/>
              </a:ext>
            </a:extLst>
          </p:cNvPr>
          <p:cNvSpPr>
            <a:spLocks noGrp="1"/>
          </p:cNvSpPr>
          <p:nvPr/>
        </p:nvSpPr>
        <p:spPr>
          <a:xfrm>
            <a:off x="0" y="7239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3" name="rule-114">
            <a:extLst>
              <a:ext uri="{FF2B5EF4-FFF2-40B4-BE49-F238E27FC236}">
                <a16:creationId xmlns:a16="http://schemas.microsoft.com/office/drawing/2014/main" id="{62337C75-9C5C-484F-9B4E-5D0874F60EDD}"/>
              </a:ext>
            </a:extLst>
          </p:cNvPr>
          <p:cNvSpPr>
            <a:spLocks noGrp="1"/>
          </p:cNvSpPr>
          <p:nvPr/>
        </p:nvSpPr>
        <p:spPr>
          <a:xfrm>
            <a:off x="0" y="10858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4" name="rule-152">
            <a:extLst>
              <a:ext uri="{FF2B5EF4-FFF2-40B4-BE49-F238E27FC236}">
                <a16:creationId xmlns:a16="http://schemas.microsoft.com/office/drawing/2014/main" id="{F0EF6200-91E4-40B8-A3A9-791DFF264896}"/>
              </a:ext>
            </a:extLst>
          </p:cNvPr>
          <p:cNvSpPr>
            <a:spLocks noGrp="1"/>
          </p:cNvSpPr>
          <p:nvPr/>
        </p:nvSpPr>
        <p:spPr>
          <a:xfrm>
            <a:off x="0" y="14478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5" name="rule-190">
            <a:extLst>
              <a:ext uri="{FF2B5EF4-FFF2-40B4-BE49-F238E27FC236}">
                <a16:creationId xmlns:a16="http://schemas.microsoft.com/office/drawing/2014/main" id="{A1193D8B-19F8-498C-9A18-ED13C34E6A4A}"/>
              </a:ext>
            </a:extLst>
          </p:cNvPr>
          <p:cNvSpPr>
            <a:spLocks noGrp="1"/>
          </p:cNvSpPr>
          <p:nvPr/>
        </p:nvSpPr>
        <p:spPr>
          <a:xfrm>
            <a:off x="0" y="18097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6" name="rule-228">
            <a:extLst>
              <a:ext uri="{FF2B5EF4-FFF2-40B4-BE49-F238E27FC236}">
                <a16:creationId xmlns:a16="http://schemas.microsoft.com/office/drawing/2014/main" id="{56A9A0E9-EB9B-480A-B8D8-5A617E6A0EE8}"/>
              </a:ext>
            </a:extLst>
          </p:cNvPr>
          <p:cNvSpPr>
            <a:spLocks noGrp="1"/>
          </p:cNvSpPr>
          <p:nvPr/>
        </p:nvSpPr>
        <p:spPr>
          <a:xfrm>
            <a:off x="0" y="21717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7" name="rule-266">
            <a:extLst>
              <a:ext uri="{FF2B5EF4-FFF2-40B4-BE49-F238E27FC236}">
                <a16:creationId xmlns:a16="http://schemas.microsoft.com/office/drawing/2014/main" id="{B1C5EDD3-8A02-4200-B4A7-9C1C6EEB7A6A}"/>
              </a:ext>
            </a:extLst>
          </p:cNvPr>
          <p:cNvSpPr>
            <a:spLocks noGrp="1"/>
          </p:cNvSpPr>
          <p:nvPr/>
        </p:nvSpPr>
        <p:spPr>
          <a:xfrm>
            <a:off x="0" y="25336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8" name="rule-304">
            <a:extLst>
              <a:ext uri="{FF2B5EF4-FFF2-40B4-BE49-F238E27FC236}">
                <a16:creationId xmlns:a16="http://schemas.microsoft.com/office/drawing/2014/main" id="{02FA26C1-05F5-48E9-9946-B6F8252CFD91}"/>
              </a:ext>
            </a:extLst>
          </p:cNvPr>
          <p:cNvSpPr>
            <a:spLocks noGrp="1"/>
          </p:cNvSpPr>
          <p:nvPr/>
        </p:nvSpPr>
        <p:spPr>
          <a:xfrm>
            <a:off x="0" y="28956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9" name="rule-342">
            <a:extLst>
              <a:ext uri="{FF2B5EF4-FFF2-40B4-BE49-F238E27FC236}">
                <a16:creationId xmlns:a16="http://schemas.microsoft.com/office/drawing/2014/main" id="{C8DCA30D-AA28-4127-AF04-F54172F958F8}"/>
              </a:ext>
            </a:extLst>
          </p:cNvPr>
          <p:cNvSpPr>
            <a:spLocks noGrp="1"/>
          </p:cNvSpPr>
          <p:nvPr/>
        </p:nvSpPr>
        <p:spPr>
          <a:xfrm>
            <a:off x="0" y="32575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0" name="rule-380">
            <a:extLst>
              <a:ext uri="{FF2B5EF4-FFF2-40B4-BE49-F238E27FC236}">
                <a16:creationId xmlns:a16="http://schemas.microsoft.com/office/drawing/2014/main" id="{FCBAE82A-87AE-4006-8BC0-D675474FB30B}"/>
              </a:ext>
            </a:extLst>
          </p:cNvPr>
          <p:cNvSpPr>
            <a:spLocks noGrp="1"/>
          </p:cNvSpPr>
          <p:nvPr/>
        </p:nvSpPr>
        <p:spPr>
          <a:xfrm>
            <a:off x="0" y="36195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1" name="rule-418">
            <a:extLst>
              <a:ext uri="{FF2B5EF4-FFF2-40B4-BE49-F238E27FC236}">
                <a16:creationId xmlns:a16="http://schemas.microsoft.com/office/drawing/2014/main" id="{99D9E092-D1F2-41A3-BDD1-093DA45A53F7}"/>
              </a:ext>
            </a:extLst>
          </p:cNvPr>
          <p:cNvSpPr>
            <a:spLocks noGrp="1"/>
          </p:cNvSpPr>
          <p:nvPr/>
        </p:nvSpPr>
        <p:spPr>
          <a:xfrm>
            <a:off x="0" y="39814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2" name="rule-456">
            <a:extLst>
              <a:ext uri="{FF2B5EF4-FFF2-40B4-BE49-F238E27FC236}">
                <a16:creationId xmlns:a16="http://schemas.microsoft.com/office/drawing/2014/main" id="{A1B1DC16-5891-435A-844F-79FE176AACED}"/>
              </a:ext>
            </a:extLst>
          </p:cNvPr>
          <p:cNvSpPr>
            <a:spLocks noGrp="1"/>
          </p:cNvSpPr>
          <p:nvPr/>
        </p:nvSpPr>
        <p:spPr>
          <a:xfrm>
            <a:off x="0" y="43434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3" name="rule-494">
            <a:extLst>
              <a:ext uri="{FF2B5EF4-FFF2-40B4-BE49-F238E27FC236}">
                <a16:creationId xmlns:a16="http://schemas.microsoft.com/office/drawing/2014/main" id="{93B591D5-B35E-4A74-9D23-F1F897C8ABA0}"/>
              </a:ext>
            </a:extLst>
          </p:cNvPr>
          <p:cNvSpPr>
            <a:spLocks noGrp="1"/>
          </p:cNvSpPr>
          <p:nvPr/>
        </p:nvSpPr>
        <p:spPr>
          <a:xfrm>
            <a:off x="0" y="47053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4" name="rule-532">
            <a:extLst>
              <a:ext uri="{FF2B5EF4-FFF2-40B4-BE49-F238E27FC236}">
                <a16:creationId xmlns:a16="http://schemas.microsoft.com/office/drawing/2014/main" id="{2DB8945F-37B2-4EAC-B6CE-153DFFAEF63A}"/>
              </a:ext>
            </a:extLst>
          </p:cNvPr>
          <p:cNvSpPr>
            <a:spLocks noGrp="1"/>
          </p:cNvSpPr>
          <p:nvPr/>
        </p:nvSpPr>
        <p:spPr>
          <a:xfrm>
            <a:off x="0" y="50673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5" name="rule-570">
            <a:extLst>
              <a:ext uri="{FF2B5EF4-FFF2-40B4-BE49-F238E27FC236}">
                <a16:creationId xmlns:a16="http://schemas.microsoft.com/office/drawing/2014/main" id="{03B9D15C-E1D8-4906-861E-B293886A8CD0}"/>
              </a:ext>
            </a:extLst>
          </p:cNvPr>
          <p:cNvSpPr>
            <a:spLocks noGrp="1"/>
          </p:cNvSpPr>
          <p:nvPr/>
        </p:nvSpPr>
        <p:spPr>
          <a:xfrm>
            <a:off x="0" y="54292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6" name="rule-608">
            <a:extLst>
              <a:ext uri="{FF2B5EF4-FFF2-40B4-BE49-F238E27FC236}">
                <a16:creationId xmlns:a16="http://schemas.microsoft.com/office/drawing/2014/main" id="{90C2A5C0-18E8-47C1-93A1-44C6BD593F59}"/>
              </a:ext>
            </a:extLst>
          </p:cNvPr>
          <p:cNvSpPr>
            <a:spLocks noGrp="1"/>
          </p:cNvSpPr>
          <p:nvPr/>
        </p:nvSpPr>
        <p:spPr>
          <a:xfrm>
            <a:off x="0" y="57912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7" name="rule-646">
            <a:extLst>
              <a:ext uri="{FF2B5EF4-FFF2-40B4-BE49-F238E27FC236}">
                <a16:creationId xmlns:a16="http://schemas.microsoft.com/office/drawing/2014/main" id="{2EDA01B3-C0BE-4AA7-A2B5-2FF3EC878009}"/>
              </a:ext>
            </a:extLst>
          </p:cNvPr>
          <p:cNvSpPr>
            <a:spLocks noGrp="1"/>
          </p:cNvSpPr>
          <p:nvPr/>
        </p:nvSpPr>
        <p:spPr>
          <a:xfrm>
            <a:off x="0" y="61531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8" name="rule-684">
            <a:extLst>
              <a:ext uri="{FF2B5EF4-FFF2-40B4-BE49-F238E27FC236}">
                <a16:creationId xmlns:a16="http://schemas.microsoft.com/office/drawing/2014/main" id="{4E2C2A45-2944-4F84-82E2-44FDF7BF7AE8}"/>
              </a:ext>
            </a:extLst>
          </p:cNvPr>
          <p:cNvSpPr>
            <a:spLocks noGrp="1"/>
          </p:cNvSpPr>
          <p:nvPr/>
        </p:nvSpPr>
        <p:spPr>
          <a:xfrm>
            <a:off x="0" y="65151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9" name="red-margin">
            <a:extLst>
              <a:ext uri="{FF2B5EF4-FFF2-40B4-BE49-F238E27FC236}">
                <a16:creationId xmlns:a16="http://schemas.microsoft.com/office/drawing/2014/main" id="{2C019DE2-DB00-4AD1-B685-2F554390DF9F}"/>
              </a:ext>
            </a:extLst>
          </p:cNvPr>
          <p:cNvSpPr>
            <a:spLocks noGrp="1"/>
          </p:cNvSpPr>
          <p:nvPr/>
        </p:nvSpPr>
        <p:spPr>
          <a:xfrm>
            <a:off x="838200" y="0"/>
            <a:ext cx="19050" cy="6858000"/>
          </a:xfrm>
          <a:prstGeom prst="rect">
            <a:avLst/>
          </a:prstGeom>
          <a:solidFill>
            <a:srgbClr val="E9A5A5"/>
          </a:solidFill>
          <a:ln w="0">
            <a:noFill/>
            <a:prstDash val="solid"/>
          </a:ln>
        </p:spPr>
      </p:sp>
      <p:sp>
        <p:nvSpPr>
          <p:cNvPr id="21" name="section">
            <a:extLst>
              <a:ext uri="{FF2B5EF4-FFF2-40B4-BE49-F238E27FC236}">
                <a16:creationId xmlns:a16="http://schemas.microsoft.com/office/drawing/2014/main" id="{765A0879-632C-44A5-8088-DB66FB59FDE4}"/>
              </a:ext>
            </a:extLst>
          </p:cNvPr>
          <p:cNvSpPr>
            <a:spLocks noGrp="1"/>
          </p:cNvSpPr>
          <p:nvPr/>
        </p:nvSpPr>
        <p:spPr>
          <a:xfrm>
            <a:off x="857250" y="409575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lang="en-GB" sz="24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ROI &amp; VALUATION PROJECTION</a:t>
            </a:r>
            <a:endParaRPr sz="2400" b="1" dirty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3" name="headline">
            <a:extLst>
              <a:ext uri="{FF2B5EF4-FFF2-40B4-BE49-F238E27FC236}">
                <a16:creationId xmlns:a16="http://schemas.microsoft.com/office/drawing/2014/main" id="{717AD7F0-251C-44E4-BA76-537182CCFC95}"/>
              </a:ext>
            </a:extLst>
          </p:cNvPr>
          <p:cNvSpPr>
            <a:spLocks noGrp="1"/>
          </p:cNvSpPr>
          <p:nvPr/>
        </p:nvSpPr>
        <p:spPr>
          <a:xfrm>
            <a:off x="1695450" y="1086432"/>
            <a:ext cx="99822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2800" b="1" dirty="0">
                <a:solidFill>
                  <a:schemeClr val="tx2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Targeted recovery in 24 months. Equity continues.</a:t>
            </a:r>
          </a:p>
        </p:txBody>
      </p:sp>
      <p:sp>
        <p:nvSpPr>
          <p:cNvPr id="25" name="disclaimer-bg">
            <a:extLst>
              <a:ext uri="{FF2B5EF4-FFF2-40B4-BE49-F238E27FC236}">
                <a16:creationId xmlns:a16="http://schemas.microsoft.com/office/drawing/2014/main" id="{9B18632F-F329-4082-BF34-EAB75D05BF04}"/>
              </a:ext>
            </a:extLst>
          </p:cNvPr>
          <p:cNvSpPr>
            <a:spLocks noGrp="1"/>
          </p:cNvSpPr>
          <p:nvPr/>
        </p:nvSpPr>
        <p:spPr>
          <a:xfrm>
            <a:off x="4683967" y="5167313"/>
            <a:ext cx="2714625" cy="295275"/>
          </a:xfrm>
          <a:prstGeom prst="roundRect">
            <a:avLst>
              <a:gd name="adj" fmla="val 25806"/>
            </a:avLst>
          </a:prstGeom>
          <a:solidFill>
            <a:srgbClr val="F2F5F8"/>
          </a:solidFill>
          <a:ln w="0">
            <a:solidFill>
              <a:srgbClr val="F2F5F8"/>
            </a:solidFill>
            <a:prstDash val="solid"/>
          </a:ln>
        </p:spPr>
      </p:sp>
      <p:sp>
        <p:nvSpPr>
          <p:cNvPr id="26" name="disclaimer">
            <a:extLst>
              <a:ext uri="{FF2B5EF4-FFF2-40B4-BE49-F238E27FC236}">
                <a16:creationId xmlns:a16="http://schemas.microsoft.com/office/drawing/2014/main" id="{74F9CD6A-6AA3-4034-B8B4-88D02B9D8BFD}"/>
              </a:ext>
            </a:extLst>
          </p:cNvPr>
          <p:cNvSpPr>
            <a:spLocks noGrp="1"/>
          </p:cNvSpPr>
          <p:nvPr/>
        </p:nvSpPr>
        <p:spPr>
          <a:xfrm>
            <a:off x="4750642" y="5176838"/>
            <a:ext cx="2581275" cy="2762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050" b="1" i="0">
                <a:solidFill>
                  <a:srgbClr val="7B8CA3"/>
                </a:solidFill>
              </a:defRPr>
            </a:pPr>
            <a:r>
              <a:rPr sz="1050" b="1" i="0" dirty="0">
                <a:solidFill>
                  <a:srgbClr val="7B8CA3"/>
                </a:solidFill>
              </a:rPr>
              <a:t>MANAGEMENT PROJECTION</a:t>
            </a:r>
          </a:p>
        </p:txBody>
      </p:sp>
      <p:sp>
        <p:nvSpPr>
          <p:cNvPr id="27" name="clock-outer">
            <a:extLst>
              <a:ext uri="{FF2B5EF4-FFF2-40B4-BE49-F238E27FC236}">
                <a16:creationId xmlns:a16="http://schemas.microsoft.com/office/drawing/2014/main" id="{CF2912CB-AC0F-4F40-B1B7-0EC1967DF484}"/>
              </a:ext>
            </a:extLst>
          </p:cNvPr>
          <p:cNvSpPr>
            <a:spLocks noGrp="1"/>
          </p:cNvSpPr>
          <p:nvPr/>
        </p:nvSpPr>
        <p:spPr>
          <a:xfrm>
            <a:off x="1638300" y="2009775"/>
            <a:ext cx="3562350" cy="3562350"/>
          </a:xfrm>
          <a:prstGeom prst="ellipse">
            <a:avLst/>
          </a:prstGeom>
          <a:solidFill>
            <a:srgbClr val="EDF8F3"/>
          </a:solidFill>
          <a:ln w="47625">
            <a:solidFill>
              <a:srgbClr val="17875B"/>
            </a:solidFill>
            <a:prstDash val="solid"/>
          </a:ln>
        </p:spPr>
      </p:sp>
      <p:sp>
        <p:nvSpPr>
          <p:cNvPr id="28" name="clock-inner">
            <a:extLst>
              <a:ext uri="{FF2B5EF4-FFF2-40B4-BE49-F238E27FC236}">
                <a16:creationId xmlns:a16="http://schemas.microsoft.com/office/drawing/2014/main" id="{6EFB4516-D555-4151-BAD8-D43F02C81D59}"/>
              </a:ext>
            </a:extLst>
          </p:cNvPr>
          <p:cNvSpPr>
            <a:spLocks noGrp="1"/>
          </p:cNvSpPr>
          <p:nvPr/>
        </p:nvSpPr>
        <p:spPr>
          <a:xfrm>
            <a:off x="2095500" y="2466975"/>
            <a:ext cx="2647950" cy="264795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C8DDF4"/>
            </a:solidFill>
            <a:prstDash val="solid"/>
          </a:ln>
        </p:spPr>
      </p:sp>
      <p:sp>
        <p:nvSpPr>
          <p:cNvPr id="29" name="tick-0">
            <a:extLst>
              <a:ext uri="{FF2B5EF4-FFF2-40B4-BE49-F238E27FC236}">
                <a16:creationId xmlns:a16="http://schemas.microsoft.com/office/drawing/2014/main" id="{B4CC3B96-5379-47FE-81D2-8D4526CD2D01}"/>
              </a:ext>
            </a:extLst>
          </p:cNvPr>
          <p:cNvSpPr>
            <a:spLocks noGrp="1"/>
          </p:cNvSpPr>
          <p:nvPr/>
        </p:nvSpPr>
        <p:spPr>
          <a:xfrm>
            <a:off x="3352800" y="2266950"/>
            <a:ext cx="133350" cy="133350"/>
          </a:xfrm>
          <a:prstGeom prst="ellipse">
            <a:avLst/>
          </a:prstGeom>
          <a:solidFill>
            <a:srgbClr val="E65B1B"/>
          </a:solidFill>
          <a:ln w="19050">
            <a:solidFill>
              <a:srgbClr val="FFFDF7"/>
            </a:solidFill>
            <a:prstDash val="solid"/>
          </a:ln>
        </p:spPr>
      </p:sp>
      <p:sp>
        <p:nvSpPr>
          <p:cNvPr id="30" name="tick-1">
            <a:extLst>
              <a:ext uri="{FF2B5EF4-FFF2-40B4-BE49-F238E27FC236}">
                <a16:creationId xmlns:a16="http://schemas.microsoft.com/office/drawing/2014/main" id="{75420323-8FC2-4C0E-A216-A83ACD971301}"/>
              </a:ext>
            </a:extLst>
          </p:cNvPr>
          <p:cNvSpPr>
            <a:spLocks noGrp="1"/>
          </p:cNvSpPr>
          <p:nvPr/>
        </p:nvSpPr>
        <p:spPr>
          <a:xfrm>
            <a:off x="4383284" y="2693791"/>
            <a:ext cx="133350" cy="133350"/>
          </a:xfrm>
          <a:prstGeom prst="ellipse">
            <a:avLst/>
          </a:prstGeom>
          <a:solidFill>
            <a:srgbClr val="17875B"/>
          </a:solidFill>
          <a:ln w="19050">
            <a:solidFill>
              <a:srgbClr val="FFFDF7"/>
            </a:solidFill>
            <a:prstDash val="solid"/>
          </a:ln>
        </p:spPr>
      </p:sp>
      <p:sp>
        <p:nvSpPr>
          <p:cNvPr id="31" name="tick-2">
            <a:extLst>
              <a:ext uri="{FF2B5EF4-FFF2-40B4-BE49-F238E27FC236}">
                <a16:creationId xmlns:a16="http://schemas.microsoft.com/office/drawing/2014/main" id="{A88DF3F6-C536-4638-ABB6-65CACD76DF11}"/>
              </a:ext>
            </a:extLst>
          </p:cNvPr>
          <p:cNvSpPr>
            <a:spLocks noGrp="1"/>
          </p:cNvSpPr>
          <p:nvPr/>
        </p:nvSpPr>
        <p:spPr>
          <a:xfrm>
            <a:off x="4810125" y="3724275"/>
            <a:ext cx="133350" cy="133350"/>
          </a:xfrm>
          <a:prstGeom prst="ellipse">
            <a:avLst/>
          </a:prstGeom>
          <a:solidFill>
            <a:srgbClr val="17875B"/>
          </a:solidFill>
          <a:ln w="19050">
            <a:solidFill>
              <a:srgbClr val="FFFDF7"/>
            </a:solidFill>
            <a:prstDash val="solid"/>
          </a:ln>
        </p:spPr>
      </p:sp>
      <p:sp>
        <p:nvSpPr>
          <p:cNvPr id="32" name="tick-3">
            <a:extLst>
              <a:ext uri="{FF2B5EF4-FFF2-40B4-BE49-F238E27FC236}">
                <a16:creationId xmlns:a16="http://schemas.microsoft.com/office/drawing/2014/main" id="{B8B7A3E3-4498-4C84-BEA7-3D7697CAB9BD}"/>
              </a:ext>
            </a:extLst>
          </p:cNvPr>
          <p:cNvSpPr>
            <a:spLocks noGrp="1"/>
          </p:cNvSpPr>
          <p:nvPr/>
        </p:nvSpPr>
        <p:spPr>
          <a:xfrm>
            <a:off x="4383284" y="4754759"/>
            <a:ext cx="133350" cy="133350"/>
          </a:xfrm>
          <a:prstGeom prst="ellipse">
            <a:avLst/>
          </a:prstGeom>
          <a:solidFill>
            <a:srgbClr val="17875B"/>
          </a:solidFill>
          <a:ln w="19050">
            <a:solidFill>
              <a:srgbClr val="FFFDF7"/>
            </a:solidFill>
            <a:prstDash val="solid"/>
          </a:ln>
        </p:spPr>
      </p:sp>
      <p:sp>
        <p:nvSpPr>
          <p:cNvPr id="33" name="tick-4">
            <a:extLst>
              <a:ext uri="{FF2B5EF4-FFF2-40B4-BE49-F238E27FC236}">
                <a16:creationId xmlns:a16="http://schemas.microsoft.com/office/drawing/2014/main" id="{D4D6DB7A-701A-4A14-B47B-7BB4319839A6}"/>
              </a:ext>
            </a:extLst>
          </p:cNvPr>
          <p:cNvSpPr>
            <a:spLocks noGrp="1"/>
          </p:cNvSpPr>
          <p:nvPr/>
        </p:nvSpPr>
        <p:spPr>
          <a:xfrm>
            <a:off x="3352800" y="5181600"/>
            <a:ext cx="133350" cy="133350"/>
          </a:xfrm>
          <a:prstGeom prst="ellipse">
            <a:avLst/>
          </a:prstGeom>
          <a:solidFill>
            <a:srgbClr val="E65B1B"/>
          </a:solidFill>
          <a:ln w="19050">
            <a:solidFill>
              <a:srgbClr val="FFFDF7"/>
            </a:solidFill>
            <a:prstDash val="solid"/>
          </a:ln>
        </p:spPr>
      </p:sp>
      <p:sp>
        <p:nvSpPr>
          <p:cNvPr id="34" name="tick-5">
            <a:extLst>
              <a:ext uri="{FF2B5EF4-FFF2-40B4-BE49-F238E27FC236}">
                <a16:creationId xmlns:a16="http://schemas.microsoft.com/office/drawing/2014/main" id="{2DE06483-2AA6-4063-82FB-301493526230}"/>
              </a:ext>
            </a:extLst>
          </p:cNvPr>
          <p:cNvSpPr>
            <a:spLocks noGrp="1"/>
          </p:cNvSpPr>
          <p:nvPr/>
        </p:nvSpPr>
        <p:spPr>
          <a:xfrm>
            <a:off x="2322316" y="4754759"/>
            <a:ext cx="133350" cy="133350"/>
          </a:xfrm>
          <a:prstGeom prst="ellipse">
            <a:avLst/>
          </a:prstGeom>
          <a:solidFill>
            <a:srgbClr val="17875B"/>
          </a:solidFill>
          <a:ln w="19050">
            <a:solidFill>
              <a:srgbClr val="FFFDF7"/>
            </a:solidFill>
            <a:prstDash val="solid"/>
          </a:ln>
        </p:spPr>
      </p:sp>
      <p:sp>
        <p:nvSpPr>
          <p:cNvPr id="35" name="tick-6">
            <a:extLst>
              <a:ext uri="{FF2B5EF4-FFF2-40B4-BE49-F238E27FC236}">
                <a16:creationId xmlns:a16="http://schemas.microsoft.com/office/drawing/2014/main" id="{DDEE9902-4E07-4AF3-925B-F3240EC28742}"/>
              </a:ext>
            </a:extLst>
          </p:cNvPr>
          <p:cNvSpPr>
            <a:spLocks noGrp="1"/>
          </p:cNvSpPr>
          <p:nvPr/>
        </p:nvSpPr>
        <p:spPr>
          <a:xfrm>
            <a:off x="1895475" y="3724275"/>
            <a:ext cx="133350" cy="133350"/>
          </a:xfrm>
          <a:prstGeom prst="ellipse">
            <a:avLst/>
          </a:prstGeom>
          <a:solidFill>
            <a:srgbClr val="17875B"/>
          </a:solidFill>
          <a:ln w="19050">
            <a:solidFill>
              <a:srgbClr val="FFFDF7"/>
            </a:solidFill>
            <a:prstDash val="solid"/>
          </a:ln>
        </p:spPr>
      </p:sp>
      <p:sp>
        <p:nvSpPr>
          <p:cNvPr id="36" name="tick-7">
            <a:extLst>
              <a:ext uri="{FF2B5EF4-FFF2-40B4-BE49-F238E27FC236}">
                <a16:creationId xmlns:a16="http://schemas.microsoft.com/office/drawing/2014/main" id="{37A1B14A-8AFB-4CA8-AA0E-D0E8D8A2BF1B}"/>
              </a:ext>
            </a:extLst>
          </p:cNvPr>
          <p:cNvSpPr>
            <a:spLocks noGrp="1"/>
          </p:cNvSpPr>
          <p:nvPr/>
        </p:nvSpPr>
        <p:spPr>
          <a:xfrm>
            <a:off x="2322316" y="2693791"/>
            <a:ext cx="133350" cy="133350"/>
          </a:xfrm>
          <a:prstGeom prst="ellipse">
            <a:avLst/>
          </a:prstGeom>
          <a:solidFill>
            <a:srgbClr val="17875B"/>
          </a:solidFill>
          <a:ln w="19050">
            <a:solidFill>
              <a:srgbClr val="FFFDF7"/>
            </a:solidFill>
            <a:prstDash val="solid"/>
          </a:ln>
        </p:spPr>
      </p:sp>
      <p:sp>
        <p:nvSpPr>
          <p:cNvPr id="37" name="clock-main">
            <a:extLst>
              <a:ext uri="{FF2B5EF4-FFF2-40B4-BE49-F238E27FC236}">
                <a16:creationId xmlns:a16="http://schemas.microsoft.com/office/drawing/2014/main" id="{031A1AFB-7BE5-4043-8ED3-1A849275A72D}"/>
              </a:ext>
            </a:extLst>
          </p:cNvPr>
          <p:cNvSpPr>
            <a:spLocks noGrp="1"/>
          </p:cNvSpPr>
          <p:nvPr/>
        </p:nvSpPr>
        <p:spPr>
          <a:xfrm>
            <a:off x="2714625" y="3067050"/>
            <a:ext cx="1409700" cy="7905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5100" b="1" i="0">
                <a:solidFill>
                  <a:srgbClr val="17875B"/>
                </a:solidFill>
              </a:defRPr>
            </a:pPr>
            <a:r>
              <a:rPr sz="5100" b="1" i="0">
                <a:solidFill>
                  <a:srgbClr val="17875B"/>
                </a:solidFill>
              </a:rPr>
              <a:t>24</a:t>
            </a:r>
          </a:p>
        </p:txBody>
      </p:sp>
      <p:sp>
        <p:nvSpPr>
          <p:cNvPr id="38" name="clock-months">
            <a:extLst>
              <a:ext uri="{FF2B5EF4-FFF2-40B4-BE49-F238E27FC236}">
                <a16:creationId xmlns:a16="http://schemas.microsoft.com/office/drawing/2014/main" id="{993901EE-2B15-41F5-9599-465FE2503996}"/>
              </a:ext>
            </a:extLst>
          </p:cNvPr>
          <p:cNvSpPr>
            <a:spLocks noGrp="1"/>
          </p:cNvSpPr>
          <p:nvPr/>
        </p:nvSpPr>
        <p:spPr>
          <a:xfrm>
            <a:off x="2752725" y="3857625"/>
            <a:ext cx="1333500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17875B"/>
                </a:solidFill>
              </a:defRPr>
            </a:pPr>
            <a:r>
              <a:rPr sz="1875" b="1" i="0">
                <a:solidFill>
                  <a:srgbClr val="17875B"/>
                </a:solidFill>
              </a:rPr>
              <a:t>MONTHS</a:t>
            </a:r>
          </a:p>
        </p:txBody>
      </p:sp>
      <p:sp>
        <p:nvSpPr>
          <p:cNvPr id="39" name="clock-copy">
            <a:extLst>
              <a:ext uri="{FF2B5EF4-FFF2-40B4-BE49-F238E27FC236}">
                <a16:creationId xmlns:a16="http://schemas.microsoft.com/office/drawing/2014/main" id="{F3988B53-6F57-49D2-98F2-92C832C38559}"/>
              </a:ext>
            </a:extLst>
          </p:cNvPr>
          <p:cNvSpPr>
            <a:spLocks noGrp="1"/>
          </p:cNvSpPr>
          <p:nvPr/>
        </p:nvSpPr>
        <p:spPr>
          <a:xfrm>
            <a:off x="2628900" y="4305300"/>
            <a:ext cx="15811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 b="1" i="0">
                <a:solidFill>
                  <a:srgbClr val="193A70"/>
                </a:solidFill>
              </a:defRPr>
            </a:pPr>
            <a:r>
              <a:rPr sz="1200" b="1" i="0">
                <a:solidFill>
                  <a:srgbClr val="193A70"/>
                </a:solidFill>
              </a:rPr>
              <a:t>TARGETED US$15K</a:t>
            </a:r>
          </a:p>
          <a:p>
            <a:pPr algn="ctr">
              <a:defRPr sz="1200" b="1" i="0">
                <a:solidFill>
                  <a:srgbClr val="193A70"/>
                </a:solidFill>
              </a:defRPr>
            </a:pPr>
            <a:r>
              <a:rPr sz="1200" b="1" i="0">
                <a:solidFill>
                  <a:srgbClr val="193A70"/>
                </a:solidFill>
              </a:rPr>
              <a:t>CAPITAL RECOVERY</a:t>
            </a:r>
          </a:p>
        </p:txBody>
      </p:sp>
      <p:sp>
        <p:nvSpPr>
          <p:cNvPr id="40" name="clock-arrow">
            <a:extLst>
              <a:ext uri="{FF2B5EF4-FFF2-40B4-BE49-F238E27FC236}">
                <a16:creationId xmlns:a16="http://schemas.microsoft.com/office/drawing/2014/main" id="{A8A19801-6567-4F28-8275-64F83A8ED59B}"/>
              </a:ext>
            </a:extLst>
          </p:cNvPr>
          <p:cNvSpPr>
            <a:spLocks noGrp="1"/>
          </p:cNvSpPr>
          <p:nvPr/>
        </p:nvSpPr>
        <p:spPr>
          <a:xfrm>
            <a:off x="5538787" y="3657600"/>
            <a:ext cx="1038225" cy="266700"/>
          </a:xfrm>
          <a:prstGeom prst="rightArrow">
            <a:avLst/>
          </a:prstGeom>
          <a:solidFill>
            <a:srgbClr val="E65B1B"/>
          </a:solidFill>
          <a:ln w="0">
            <a:solidFill>
              <a:srgbClr val="E65B1B"/>
            </a:solidFill>
            <a:prstDash val="solid"/>
          </a:ln>
        </p:spPr>
      </p:sp>
      <p:sp>
        <p:nvSpPr>
          <p:cNvPr id="42" name="valuation-outer">
            <a:extLst>
              <a:ext uri="{FF2B5EF4-FFF2-40B4-BE49-F238E27FC236}">
                <a16:creationId xmlns:a16="http://schemas.microsoft.com/office/drawing/2014/main" id="{45C2DA59-FAE3-4E12-92A6-ADCBD4E7CE6E}"/>
              </a:ext>
            </a:extLst>
          </p:cNvPr>
          <p:cNvSpPr>
            <a:spLocks noGrp="1"/>
          </p:cNvSpPr>
          <p:nvPr/>
        </p:nvSpPr>
        <p:spPr>
          <a:xfrm>
            <a:off x="6896100" y="2009775"/>
            <a:ext cx="3562350" cy="3562350"/>
          </a:xfrm>
          <a:prstGeom prst="ellipse">
            <a:avLst/>
          </a:prstGeom>
          <a:solidFill>
            <a:srgbClr val="EEF5FD"/>
          </a:solidFill>
          <a:ln w="47625">
            <a:solidFill>
              <a:srgbClr val="164894"/>
            </a:solidFill>
            <a:prstDash val="solid"/>
          </a:ln>
        </p:spPr>
      </p:sp>
      <p:sp>
        <p:nvSpPr>
          <p:cNvPr id="43" name="valuation-inner">
            <a:extLst>
              <a:ext uri="{FF2B5EF4-FFF2-40B4-BE49-F238E27FC236}">
                <a16:creationId xmlns:a16="http://schemas.microsoft.com/office/drawing/2014/main" id="{0C92BCF0-6844-49E5-9928-5309E87C6229}"/>
              </a:ext>
            </a:extLst>
          </p:cNvPr>
          <p:cNvSpPr>
            <a:spLocks noGrp="1"/>
          </p:cNvSpPr>
          <p:nvPr/>
        </p:nvSpPr>
        <p:spPr>
          <a:xfrm>
            <a:off x="7353300" y="2466975"/>
            <a:ext cx="2647950" cy="2647950"/>
          </a:xfrm>
          <a:prstGeom prst="ellipse">
            <a:avLst/>
          </a:prstGeom>
          <a:solidFill>
            <a:srgbClr val="FFFFFF"/>
          </a:solidFill>
          <a:ln w="19050">
            <a:solidFill>
              <a:srgbClr val="C8DDF4"/>
            </a:solidFill>
            <a:prstDash val="solid"/>
          </a:ln>
        </p:spPr>
      </p:sp>
      <p:sp>
        <p:nvSpPr>
          <p:cNvPr id="44" name="valuation-main">
            <a:extLst>
              <a:ext uri="{FF2B5EF4-FFF2-40B4-BE49-F238E27FC236}">
                <a16:creationId xmlns:a16="http://schemas.microsoft.com/office/drawing/2014/main" id="{10576946-A1D3-40E2-B5B5-FB71F3A8B9A6}"/>
              </a:ext>
            </a:extLst>
          </p:cNvPr>
          <p:cNvSpPr>
            <a:spLocks noGrp="1"/>
          </p:cNvSpPr>
          <p:nvPr/>
        </p:nvSpPr>
        <p:spPr>
          <a:xfrm>
            <a:off x="7629525" y="3095625"/>
            <a:ext cx="2095500" cy="695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3750" b="1" i="0">
                <a:solidFill>
                  <a:srgbClr val="164894"/>
                </a:solidFill>
              </a:defRPr>
            </a:pPr>
            <a:r>
              <a:rPr sz="3750" b="1" i="0">
                <a:solidFill>
                  <a:srgbClr val="164894"/>
                </a:solidFill>
              </a:rPr>
              <a:t>US$1M</a:t>
            </a:r>
          </a:p>
        </p:txBody>
      </p:sp>
      <p:sp>
        <p:nvSpPr>
          <p:cNvPr id="45" name="valuation-year">
            <a:extLst>
              <a:ext uri="{FF2B5EF4-FFF2-40B4-BE49-F238E27FC236}">
                <a16:creationId xmlns:a16="http://schemas.microsoft.com/office/drawing/2014/main" id="{203F5130-7038-4CEC-9188-741CA92E27C6}"/>
              </a:ext>
            </a:extLst>
          </p:cNvPr>
          <p:cNvSpPr>
            <a:spLocks noGrp="1"/>
          </p:cNvSpPr>
          <p:nvPr/>
        </p:nvSpPr>
        <p:spPr>
          <a:xfrm>
            <a:off x="7848600" y="3838575"/>
            <a:ext cx="1657350" cy="3333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75" b="1" i="0">
                <a:solidFill>
                  <a:srgbClr val="164894"/>
                </a:solidFill>
              </a:defRPr>
            </a:pPr>
            <a:r>
              <a:rPr sz="1875" b="1" i="0">
                <a:solidFill>
                  <a:srgbClr val="164894"/>
                </a:solidFill>
              </a:rPr>
              <a:t>BY 2030</a:t>
            </a:r>
          </a:p>
        </p:txBody>
      </p:sp>
      <p:sp>
        <p:nvSpPr>
          <p:cNvPr id="46" name="valuation-copy">
            <a:extLst>
              <a:ext uri="{FF2B5EF4-FFF2-40B4-BE49-F238E27FC236}">
                <a16:creationId xmlns:a16="http://schemas.microsoft.com/office/drawing/2014/main" id="{A2452AD4-6C1E-4807-A419-D7632F353047}"/>
              </a:ext>
            </a:extLst>
          </p:cNvPr>
          <p:cNvSpPr>
            <a:spLocks noGrp="1"/>
          </p:cNvSpPr>
          <p:nvPr/>
        </p:nvSpPr>
        <p:spPr>
          <a:xfrm>
            <a:off x="7820025" y="4333875"/>
            <a:ext cx="1714500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 b="1" i="0">
                <a:solidFill>
                  <a:srgbClr val="193A70"/>
                </a:solidFill>
              </a:defRPr>
            </a:pPr>
            <a:r>
              <a:rPr sz="1200" b="1" i="0">
                <a:solidFill>
                  <a:srgbClr val="193A70"/>
                </a:solidFill>
              </a:rPr>
              <a:t>EXPECTED COMPANY</a:t>
            </a:r>
          </a:p>
          <a:p>
            <a:pPr algn="ctr">
              <a:defRPr sz="1200" b="1" i="0">
                <a:solidFill>
                  <a:srgbClr val="193A70"/>
                </a:solidFill>
              </a:defRPr>
            </a:pPr>
            <a:r>
              <a:rPr sz="1200" b="1" i="0">
                <a:solidFill>
                  <a:srgbClr val="193A70"/>
                </a:solidFill>
              </a:rPr>
              <a:t>VALUATION</a:t>
            </a:r>
          </a:p>
        </p:txBody>
      </p:sp>
      <p:sp>
        <p:nvSpPr>
          <p:cNvPr id="49" name="footer-line">
            <a:extLst>
              <a:ext uri="{FF2B5EF4-FFF2-40B4-BE49-F238E27FC236}">
                <a16:creationId xmlns:a16="http://schemas.microsoft.com/office/drawing/2014/main" id="{3057EBDA-26FD-4F34-9E14-E23583D0E05C}"/>
              </a:ext>
            </a:extLst>
          </p:cNvPr>
          <p:cNvSpPr>
            <a:spLocks noGrp="1"/>
          </p:cNvSpPr>
          <p:nvPr/>
        </p:nvSpPr>
        <p:spPr>
          <a:xfrm>
            <a:off x="1057275" y="6162675"/>
            <a:ext cx="9982200" cy="28575"/>
          </a:xfrm>
          <a:prstGeom prst="rect">
            <a:avLst/>
          </a:prstGeom>
          <a:solidFill>
            <a:srgbClr val="164894"/>
          </a:solidFill>
          <a:ln w="0">
            <a:noFill/>
            <a:prstDash val="solid"/>
          </a:ln>
        </p:spPr>
      </p:sp>
      <p:sp>
        <p:nvSpPr>
          <p:cNvPr id="50" name="takeaway">
            <a:extLst>
              <a:ext uri="{FF2B5EF4-FFF2-40B4-BE49-F238E27FC236}">
                <a16:creationId xmlns:a16="http://schemas.microsoft.com/office/drawing/2014/main" id="{74D2395C-6A20-4881-8748-56F313E41317}"/>
              </a:ext>
            </a:extLst>
          </p:cNvPr>
          <p:cNvSpPr>
            <a:spLocks noGrp="1"/>
          </p:cNvSpPr>
          <p:nvPr/>
        </p:nvSpPr>
        <p:spPr>
          <a:xfrm>
            <a:off x="1119187" y="6286500"/>
            <a:ext cx="99536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350" b="1" i="0">
                <a:solidFill>
                  <a:srgbClr val="193A70"/>
                </a:solidFill>
              </a:defRPr>
            </a:pPr>
            <a:r>
              <a:rPr sz="1350" b="1" i="0" dirty="0">
                <a:solidFill>
                  <a:srgbClr val="193A70"/>
                </a:solidFill>
                <a:latin typeface="Comic Sans MS" panose="030F0702030302020204" pitchFamily="66" charset="0"/>
              </a:rPr>
              <a:t>PAYBACK TARGETS THE PRINCIPAL; EQUITY PRESERVES LONG-TERM UPSIDE</a:t>
            </a:r>
          </a:p>
        </p:txBody>
      </p:sp>
      <p:pic>
        <p:nvPicPr>
          <p:cNvPr id="52" name="Picture 51">
            <a:extLst>
              <a:ext uri="{FF2B5EF4-FFF2-40B4-BE49-F238E27FC236}">
                <a16:creationId xmlns:a16="http://schemas.microsoft.com/office/drawing/2014/main" id="{4A4E84C9-A3FF-A204-20FD-DE81F9F178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77" y="106182"/>
            <a:ext cx="683947" cy="665812"/>
          </a:xfrm>
          <a:prstGeom prst="rect">
            <a:avLst/>
          </a:prstGeom>
        </p:spPr>
      </p:pic>
      <p:sp>
        <p:nvSpPr>
          <p:cNvPr id="41" name="still-owner">
            <a:extLst>
              <a:ext uri="{FF2B5EF4-FFF2-40B4-BE49-F238E27FC236}">
                <a16:creationId xmlns:a16="http://schemas.microsoft.com/office/drawing/2014/main" id="{65BE44FB-5FED-48EC-B059-C7F06905E143}"/>
              </a:ext>
            </a:extLst>
          </p:cNvPr>
          <p:cNvSpPr>
            <a:spLocks noGrp="1"/>
          </p:cNvSpPr>
          <p:nvPr/>
        </p:nvSpPr>
        <p:spPr>
          <a:xfrm>
            <a:off x="4762888" y="3039447"/>
            <a:ext cx="25717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425" b="1" i="0">
                <a:solidFill>
                  <a:srgbClr val="164894"/>
                </a:solidFill>
              </a:defRPr>
            </a:pPr>
            <a:r>
              <a:rPr sz="1425" b="1" i="0" dirty="0">
                <a:solidFill>
                  <a:schemeClr val="accent6">
                    <a:lumMod val="75000"/>
                  </a:schemeClr>
                </a:solidFill>
              </a:rPr>
              <a:t>EQUITY CONTINUES</a:t>
            </a:r>
          </a:p>
        </p:txBody>
      </p:sp>
    </p:spTree>
    <p:extLst>
      <p:ext uri="{BB962C8B-B14F-4D97-AF65-F5344CB8AC3E}">
        <p14:creationId xmlns:p14="http://schemas.microsoft.com/office/powerpoint/2010/main" val="47569461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drape"/>
        <p:sndAc>
          <p:stSnd>
            <p:snd r:embed="rId3" name="Page Turn Sound.wav"/>
          </p:stSnd>
        </p:sndAc>
      </p:transition>
    </mc:Choice>
    <mc:Fallback>
      <p:transition spd="slow">
        <p:fade/>
        <p:sndAc>
          <p:stSnd>
            <p:snd r:embed="rId3" name="Page Turn Sound.wav"/>
          </p:stSnd>
        </p:sndAc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disclaimer-bg">
            <a:extLst>
              <a:ext uri="{FF2B5EF4-FFF2-40B4-BE49-F238E27FC236}">
                <a16:creationId xmlns:a16="http://schemas.microsoft.com/office/drawing/2014/main" id="{F0A3A1BB-4906-C0DF-4657-EBE2AF8D3241}"/>
              </a:ext>
            </a:extLst>
          </p:cNvPr>
          <p:cNvSpPr>
            <a:spLocks noGrp="1"/>
          </p:cNvSpPr>
          <p:nvPr/>
        </p:nvSpPr>
        <p:spPr>
          <a:xfrm>
            <a:off x="2267339" y="5615959"/>
            <a:ext cx="8005666" cy="271946"/>
          </a:xfrm>
          <a:prstGeom prst="roundRect">
            <a:avLst>
              <a:gd name="adj" fmla="val 25806"/>
            </a:avLst>
          </a:prstGeom>
          <a:solidFill>
            <a:srgbClr val="F2F5F8"/>
          </a:solidFill>
          <a:ln w="0">
            <a:solidFill>
              <a:srgbClr val="F2F5F8"/>
            </a:solidFill>
            <a:prstDash val="solid"/>
          </a:ln>
        </p:spPr>
      </p:sp>
      <p:sp>
        <p:nvSpPr>
          <p:cNvPr id="30" name="rule-38">
            <a:extLst>
              <a:ext uri="{FF2B5EF4-FFF2-40B4-BE49-F238E27FC236}">
                <a16:creationId xmlns:a16="http://schemas.microsoft.com/office/drawing/2014/main" id="{C87918EF-87B2-42AC-9C9D-9389C8D8D3BB}"/>
              </a:ext>
            </a:extLst>
          </p:cNvPr>
          <p:cNvSpPr>
            <a:spLocks noGrp="1"/>
          </p:cNvSpPr>
          <p:nvPr/>
        </p:nvSpPr>
        <p:spPr>
          <a:xfrm>
            <a:off x="0" y="3619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2" name="rule-76">
            <a:extLst>
              <a:ext uri="{FF2B5EF4-FFF2-40B4-BE49-F238E27FC236}">
                <a16:creationId xmlns:a16="http://schemas.microsoft.com/office/drawing/2014/main" id="{0E443A6A-86A8-4E16-ADEC-75442F8DCFC5}"/>
              </a:ext>
            </a:extLst>
          </p:cNvPr>
          <p:cNvSpPr>
            <a:spLocks noGrp="1"/>
          </p:cNvSpPr>
          <p:nvPr/>
        </p:nvSpPr>
        <p:spPr>
          <a:xfrm>
            <a:off x="0" y="7239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3" name="rule-114">
            <a:extLst>
              <a:ext uri="{FF2B5EF4-FFF2-40B4-BE49-F238E27FC236}">
                <a16:creationId xmlns:a16="http://schemas.microsoft.com/office/drawing/2014/main" id="{EB42BF75-2334-4400-AD5A-E94AF295C0A4}"/>
              </a:ext>
            </a:extLst>
          </p:cNvPr>
          <p:cNvSpPr>
            <a:spLocks noGrp="1"/>
          </p:cNvSpPr>
          <p:nvPr/>
        </p:nvSpPr>
        <p:spPr>
          <a:xfrm>
            <a:off x="0" y="10858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4" name="rule-152">
            <a:extLst>
              <a:ext uri="{FF2B5EF4-FFF2-40B4-BE49-F238E27FC236}">
                <a16:creationId xmlns:a16="http://schemas.microsoft.com/office/drawing/2014/main" id="{5D11198D-9594-4644-BD4F-E5C09564F677}"/>
              </a:ext>
            </a:extLst>
          </p:cNvPr>
          <p:cNvSpPr>
            <a:spLocks noGrp="1"/>
          </p:cNvSpPr>
          <p:nvPr/>
        </p:nvSpPr>
        <p:spPr>
          <a:xfrm>
            <a:off x="0" y="14478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5" name="rule-190">
            <a:extLst>
              <a:ext uri="{FF2B5EF4-FFF2-40B4-BE49-F238E27FC236}">
                <a16:creationId xmlns:a16="http://schemas.microsoft.com/office/drawing/2014/main" id="{3E36EADE-E44F-4C70-A46B-3F8DE808BE08}"/>
              </a:ext>
            </a:extLst>
          </p:cNvPr>
          <p:cNvSpPr>
            <a:spLocks noGrp="1"/>
          </p:cNvSpPr>
          <p:nvPr/>
        </p:nvSpPr>
        <p:spPr>
          <a:xfrm>
            <a:off x="0" y="18097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6" name="rule-228">
            <a:extLst>
              <a:ext uri="{FF2B5EF4-FFF2-40B4-BE49-F238E27FC236}">
                <a16:creationId xmlns:a16="http://schemas.microsoft.com/office/drawing/2014/main" id="{FC6733B7-FFA8-4922-918D-7FE25B49FF35}"/>
              </a:ext>
            </a:extLst>
          </p:cNvPr>
          <p:cNvSpPr>
            <a:spLocks noGrp="1"/>
          </p:cNvSpPr>
          <p:nvPr/>
        </p:nvSpPr>
        <p:spPr>
          <a:xfrm>
            <a:off x="0" y="21717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7" name="rule-266">
            <a:extLst>
              <a:ext uri="{FF2B5EF4-FFF2-40B4-BE49-F238E27FC236}">
                <a16:creationId xmlns:a16="http://schemas.microsoft.com/office/drawing/2014/main" id="{C280CA7E-7EF4-4AD8-9252-6643424EF2EA}"/>
              </a:ext>
            </a:extLst>
          </p:cNvPr>
          <p:cNvSpPr>
            <a:spLocks noGrp="1"/>
          </p:cNvSpPr>
          <p:nvPr/>
        </p:nvSpPr>
        <p:spPr>
          <a:xfrm>
            <a:off x="0" y="25336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8" name="rule-304">
            <a:extLst>
              <a:ext uri="{FF2B5EF4-FFF2-40B4-BE49-F238E27FC236}">
                <a16:creationId xmlns:a16="http://schemas.microsoft.com/office/drawing/2014/main" id="{8004A727-ED5A-49BB-915D-DD9F72B07D40}"/>
              </a:ext>
            </a:extLst>
          </p:cNvPr>
          <p:cNvSpPr>
            <a:spLocks noGrp="1"/>
          </p:cNvSpPr>
          <p:nvPr/>
        </p:nvSpPr>
        <p:spPr>
          <a:xfrm>
            <a:off x="0" y="28956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9" name="rule-342">
            <a:extLst>
              <a:ext uri="{FF2B5EF4-FFF2-40B4-BE49-F238E27FC236}">
                <a16:creationId xmlns:a16="http://schemas.microsoft.com/office/drawing/2014/main" id="{8B8F52F0-B210-4ED7-9657-6F1AF1698957}"/>
              </a:ext>
            </a:extLst>
          </p:cNvPr>
          <p:cNvSpPr>
            <a:spLocks noGrp="1"/>
          </p:cNvSpPr>
          <p:nvPr/>
        </p:nvSpPr>
        <p:spPr>
          <a:xfrm>
            <a:off x="0" y="32575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0" name="rule-380">
            <a:extLst>
              <a:ext uri="{FF2B5EF4-FFF2-40B4-BE49-F238E27FC236}">
                <a16:creationId xmlns:a16="http://schemas.microsoft.com/office/drawing/2014/main" id="{2B522AAF-B8BE-40CB-8D78-48BD6750B9FF}"/>
              </a:ext>
            </a:extLst>
          </p:cNvPr>
          <p:cNvSpPr>
            <a:spLocks noGrp="1"/>
          </p:cNvSpPr>
          <p:nvPr/>
        </p:nvSpPr>
        <p:spPr>
          <a:xfrm>
            <a:off x="0" y="36195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1" name="rule-418">
            <a:extLst>
              <a:ext uri="{FF2B5EF4-FFF2-40B4-BE49-F238E27FC236}">
                <a16:creationId xmlns:a16="http://schemas.microsoft.com/office/drawing/2014/main" id="{24E4E924-6E2A-4CA2-B7C3-7E9202F753DD}"/>
              </a:ext>
            </a:extLst>
          </p:cNvPr>
          <p:cNvSpPr>
            <a:spLocks noGrp="1"/>
          </p:cNvSpPr>
          <p:nvPr/>
        </p:nvSpPr>
        <p:spPr>
          <a:xfrm>
            <a:off x="0" y="39814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2" name="rule-456">
            <a:extLst>
              <a:ext uri="{FF2B5EF4-FFF2-40B4-BE49-F238E27FC236}">
                <a16:creationId xmlns:a16="http://schemas.microsoft.com/office/drawing/2014/main" id="{AEC8625F-6B47-448F-9564-762353D4307C}"/>
              </a:ext>
            </a:extLst>
          </p:cNvPr>
          <p:cNvSpPr>
            <a:spLocks noGrp="1"/>
          </p:cNvSpPr>
          <p:nvPr/>
        </p:nvSpPr>
        <p:spPr>
          <a:xfrm>
            <a:off x="0" y="43434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3" name="rule-494">
            <a:extLst>
              <a:ext uri="{FF2B5EF4-FFF2-40B4-BE49-F238E27FC236}">
                <a16:creationId xmlns:a16="http://schemas.microsoft.com/office/drawing/2014/main" id="{852C5C6A-7446-4684-B54C-E638111DA86A}"/>
              </a:ext>
            </a:extLst>
          </p:cNvPr>
          <p:cNvSpPr>
            <a:spLocks noGrp="1"/>
          </p:cNvSpPr>
          <p:nvPr/>
        </p:nvSpPr>
        <p:spPr>
          <a:xfrm>
            <a:off x="0" y="47053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4" name="rule-532">
            <a:extLst>
              <a:ext uri="{FF2B5EF4-FFF2-40B4-BE49-F238E27FC236}">
                <a16:creationId xmlns:a16="http://schemas.microsoft.com/office/drawing/2014/main" id="{F4F848E4-CE0E-4DE1-9015-7668C67DCBA7}"/>
              </a:ext>
            </a:extLst>
          </p:cNvPr>
          <p:cNvSpPr>
            <a:spLocks noGrp="1"/>
          </p:cNvSpPr>
          <p:nvPr/>
        </p:nvSpPr>
        <p:spPr>
          <a:xfrm>
            <a:off x="0" y="50673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5" name="rule-570">
            <a:extLst>
              <a:ext uri="{FF2B5EF4-FFF2-40B4-BE49-F238E27FC236}">
                <a16:creationId xmlns:a16="http://schemas.microsoft.com/office/drawing/2014/main" id="{DC3D9D9B-3924-4EDF-9975-5FF9D8DBB1FF}"/>
              </a:ext>
            </a:extLst>
          </p:cNvPr>
          <p:cNvSpPr>
            <a:spLocks noGrp="1"/>
          </p:cNvSpPr>
          <p:nvPr/>
        </p:nvSpPr>
        <p:spPr>
          <a:xfrm>
            <a:off x="0" y="54292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6" name="rule-608">
            <a:extLst>
              <a:ext uri="{FF2B5EF4-FFF2-40B4-BE49-F238E27FC236}">
                <a16:creationId xmlns:a16="http://schemas.microsoft.com/office/drawing/2014/main" id="{66EB61A9-7EA9-407B-9B69-EB4DD5A56F26}"/>
              </a:ext>
            </a:extLst>
          </p:cNvPr>
          <p:cNvSpPr>
            <a:spLocks noGrp="1"/>
          </p:cNvSpPr>
          <p:nvPr/>
        </p:nvSpPr>
        <p:spPr>
          <a:xfrm>
            <a:off x="0" y="57912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7" name="rule-646">
            <a:extLst>
              <a:ext uri="{FF2B5EF4-FFF2-40B4-BE49-F238E27FC236}">
                <a16:creationId xmlns:a16="http://schemas.microsoft.com/office/drawing/2014/main" id="{4642EBB6-A8B8-437F-987A-0F420503C6BF}"/>
              </a:ext>
            </a:extLst>
          </p:cNvPr>
          <p:cNvSpPr>
            <a:spLocks noGrp="1"/>
          </p:cNvSpPr>
          <p:nvPr/>
        </p:nvSpPr>
        <p:spPr>
          <a:xfrm>
            <a:off x="0" y="61531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8" name="rule-684">
            <a:extLst>
              <a:ext uri="{FF2B5EF4-FFF2-40B4-BE49-F238E27FC236}">
                <a16:creationId xmlns:a16="http://schemas.microsoft.com/office/drawing/2014/main" id="{F357A853-FE01-4AFC-B817-ABE831A08DC7}"/>
              </a:ext>
            </a:extLst>
          </p:cNvPr>
          <p:cNvSpPr>
            <a:spLocks noGrp="1"/>
          </p:cNvSpPr>
          <p:nvPr/>
        </p:nvSpPr>
        <p:spPr>
          <a:xfrm>
            <a:off x="0" y="65151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9" name="red-margin">
            <a:extLst>
              <a:ext uri="{FF2B5EF4-FFF2-40B4-BE49-F238E27FC236}">
                <a16:creationId xmlns:a16="http://schemas.microsoft.com/office/drawing/2014/main" id="{B546FB64-993D-4334-87E5-3BD077193928}"/>
              </a:ext>
            </a:extLst>
          </p:cNvPr>
          <p:cNvSpPr>
            <a:spLocks noGrp="1"/>
          </p:cNvSpPr>
          <p:nvPr/>
        </p:nvSpPr>
        <p:spPr>
          <a:xfrm>
            <a:off x="838200" y="0"/>
            <a:ext cx="19050" cy="6858000"/>
          </a:xfrm>
          <a:prstGeom prst="rect">
            <a:avLst/>
          </a:prstGeom>
          <a:solidFill>
            <a:srgbClr val="E9A5A5"/>
          </a:solidFill>
          <a:ln w="0">
            <a:noFill/>
            <a:prstDash val="solid"/>
          </a:ln>
        </p:spPr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8362950" y="458458"/>
            <a:ext cx="2800350" cy="2726098"/>
          </a:xfrm>
          <a:prstGeom prst="rect">
            <a:avLst/>
          </a:prstGeom>
        </p:spPr>
      </p:pic>
      <p:sp>
        <p:nvSpPr>
          <p:cNvPr id="26" name="minimal-join-bg">
            <a:extLst>
              <a:ext uri="{FF2B5EF4-FFF2-40B4-BE49-F238E27FC236}">
                <a16:creationId xmlns:a16="http://schemas.microsoft.com/office/drawing/2014/main" id="{4D0C0BC0-F423-424E-AFF7-E8C97518D383}"/>
              </a:ext>
            </a:extLst>
          </p:cNvPr>
          <p:cNvSpPr>
            <a:spLocks noGrp="1"/>
          </p:cNvSpPr>
          <p:nvPr/>
        </p:nvSpPr>
        <p:spPr>
          <a:xfrm>
            <a:off x="4622930" y="4176712"/>
            <a:ext cx="2628900" cy="409575"/>
          </a:xfrm>
          <a:prstGeom prst="roundRect">
            <a:avLst>
              <a:gd name="adj" fmla="val 18605"/>
            </a:avLst>
          </a:prstGeom>
          <a:solidFill>
            <a:srgbClr val="EEF5FD"/>
          </a:solidFill>
          <a:ln w="19050">
            <a:solidFill>
              <a:srgbClr val="164894"/>
            </a:solidFill>
            <a:prstDash val="solid"/>
          </a:ln>
        </p:spPr>
      </p:sp>
      <p:sp>
        <p:nvSpPr>
          <p:cNvPr id="27" name="minimal-join">
            <a:extLst>
              <a:ext uri="{FF2B5EF4-FFF2-40B4-BE49-F238E27FC236}">
                <a16:creationId xmlns:a16="http://schemas.microsoft.com/office/drawing/2014/main" id="{3E459D86-57D5-4F54-9C26-86E49D2788D9}"/>
              </a:ext>
            </a:extLst>
          </p:cNvPr>
          <p:cNvSpPr>
            <a:spLocks noGrp="1"/>
          </p:cNvSpPr>
          <p:nvPr/>
        </p:nvSpPr>
        <p:spPr>
          <a:xfrm>
            <a:off x="4689605" y="4204899"/>
            <a:ext cx="2495550" cy="3905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164894"/>
                </a:solidFill>
              </a:defRPr>
            </a:pPr>
            <a:r>
              <a:rPr sz="2000" b="1" i="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JOIN US</a:t>
            </a:r>
          </a:p>
        </p:txBody>
      </p:sp>
      <p:sp>
        <p:nvSpPr>
          <p:cNvPr id="28" name="contact-rule">
            <a:extLst>
              <a:ext uri="{FF2B5EF4-FFF2-40B4-BE49-F238E27FC236}">
                <a16:creationId xmlns:a16="http://schemas.microsoft.com/office/drawing/2014/main" id="{D1EF0891-BF5A-4987-85EC-E15775BFDC37}"/>
              </a:ext>
            </a:extLst>
          </p:cNvPr>
          <p:cNvSpPr>
            <a:spLocks noGrp="1"/>
          </p:cNvSpPr>
          <p:nvPr/>
        </p:nvSpPr>
        <p:spPr>
          <a:xfrm>
            <a:off x="1628775" y="5048250"/>
            <a:ext cx="8991600" cy="19050"/>
          </a:xfrm>
          <a:prstGeom prst="rect">
            <a:avLst/>
          </a:prstGeom>
          <a:solidFill>
            <a:srgbClr val="164894"/>
          </a:solidFill>
          <a:ln w="0">
            <a:noFill/>
            <a:prstDash val="solid"/>
          </a:ln>
        </p:spPr>
      </p:sp>
      <p:sp>
        <p:nvSpPr>
          <p:cNvPr id="29" name="contact">
            <a:extLst>
              <a:ext uri="{FF2B5EF4-FFF2-40B4-BE49-F238E27FC236}">
                <a16:creationId xmlns:a16="http://schemas.microsoft.com/office/drawing/2014/main" id="{AAE14D9E-F31E-46E3-95C0-7B0A4CF56FEC}"/>
              </a:ext>
            </a:extLst>
          </p:cNvPr>
          <p:cNvSpPr>
            <a:spLocks noGrp="1"/>
          </p:cNvSpPr>
          <p:nvPr/>
        </p:nvSpPr>
        <p:spPr>
          <a:xfrm>
            <a:off x="1554130" y="5583299"/>
            <a:ext cx="8934450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425" b="1" i="0">
                <a:solidFill>
                  <a:srgbClr val="193A70"/>
                </a:solidFill>
              </a:defRPr>
            </a:pPr>
            <a:r>
              <a:rPr b="1" i="0" dirty="0">
                <a:solidFill>
                  <a:srgbClr val="193A70"/>
                </a:solidFill>
              </a:rPr>
              <a:t>innovatorhuzsam.com   •   info@innovatorhuzsam.com   •   +92 321 7975367</a:t>
            </a:r>
          </a:p>
        </p:txBody>
      </p:sp>
      <p:sp>
        <p:nvSpPr>
          <p:cNvPr id="23" name="manifesto-title">
            <a:extLst>
              <a:ext uri="{FF2B5EF4-FFF2-40B4-BE49-F238E27FC236}">
                <a16:creationId xmlns:a16="http://schemas.microsoft.com/office/drawing/2014/main" id="{8D12238C-1F53-5765-7877-C1CC9A75F794}"/>
              </a:ext>
            </a:extLst>
          </p:cNvPr>
          <p:cNvSpPr>
            <a:spLocks noGrp="1"/>
          </p:cNvSpPr>
          <p:nvPr/>
        </p:nvSpPr>
        <p:spPr>
          <a:xfrm>
            <a:off x="933449" y="406514"/>
            <a:ext cx="5591175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24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WE BELIEVE</a:t>
            </a:r>
          </a:p>
        </p:txBody>
      </p:sp>
      <p:sp>
        <p:nvSpPr>
          <p:cNvPr id="31" name="mb-0">
            <a:extLst>
              <a:ext uri="{FF2B5EF4-FFF2-40B4-BE49-F238E27FC236}">
                <a16:creationId xmlns:a16="http://schemas.microsoft.com/office/drawing/2014/main" id="{F42F2524-B075-8570-D09A-31F9DDF94FCC}"/>
              </a:ext>
            </a:extLst>
          </p:cNvPr>
          <p:cNvSpPr>
            <a:spLocks noGrp="1"/>
          </p:cNvSpPr>
          <p:nvPr/>
        </p:nvSpPr>
        <p:spPr>
          <a:xfrm>
            <a:off x="862012" y="1574449"/>
            <a:ext cx="285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164894"/>
                </a:solidFill>
              </a:defRPr>
            </a:pPr>
            <a:r>
              <a:rPr sz="2250" b="1" i="0" dirty="0">
                <a:solidFill>
                  <a:srgbClr val="164894"/>
                </a:solidFill>
              </a:rPr>
              <a:t>•</a:t>
            </a:r>
          </a:p>
        </p:txBody>
      </p:sp>
      <p:sp>
        <p:nvSpPr>
          <p:cNvPr id="32" name="ml-0">
            <a:extLst>
              <a:ext uri="{FF2B5EF4-FFF2-40B4-BE49-F238E27FC236}">
                <a16:creationId xmlns:a16="http://schemas.microsoft.com/office/drawing/2014/main" id="{6D357027-C95F-2A1F-D2C8-B0379786DF4F}"/>
              </a:ext>
            </a:extLst>
          </p:cNvPr>
          <p:cNvSpPr>
            <a:spLocks noGrp="1"/>
          </p:cNvSpPr>
          <p:nvPr/>
        </p:nvSpPr>
        <p:spPr>
          <a:xfrm>
            <a:off x="1243012" y="1573673"/>
            <a:ext cx="585787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193A70"/>
                </a:solidFill>
              </a:defRPr>
            </a:pPr>
            <a:r>
              <a:rPr sz="1600" b="1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Quality should not depend on geography.</a:t>
            </a:r>
          </a:p>
        </p:txBody>
      </p:sp>
      <p:sp>
        <p:nvSpPr>
          <p:cNvPr id="33" name="mb-1">
            <a:extLst>
              <a:ext uri="{FF2B5EF4-FFF2-40B4-BE49-F238E27FC236}">
                <a16:creationId xmlns:a16="http://schemas.microsoft.com/office/drawing/2014/main" id="{CEABA2E3-F8C3-EE89-ED00-7E2EA85B1007}"/>
              </a:ext>
            </a:extLst>
          </p:cNvPr>
          <p:cNvSpPr>
            <a:spLocks noGrp="1"/>
          </p:cNvSpPr>
          <p:nvPr/>
        </p:nvSpPr>
        <p:spPr>
          <a:xfrm>
            <a:off x="862012" y="1944563"/>
            <a:ext cx="285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17875B"/>
                </a:solidFill>
              </a:defRPr>
            </a:pPr>
            <a:r>
              <a:rPr sz="2250" b="1" i="0" dirty="0">
                <a:solidFill>
                  <a:srgbClr val="17875B"/>
                </a:solidFill>
              </a:rPr>
              <a:t>•</a:t>
            </a:r>
          </a:p>
        </p:txBody>
      </p:sp>
      <p:sp>
        <p:nvSpPr>
          <p:cNvPr id="34" name="ml-1">
            <a:extLst>
              <a:ext uri="{FF2B5EF4-FFF2-40B4-BE49-F238E27FC236}">
                <a16:creationId xmlns:a16="http://schemas.microsoft.com/office/drawing/2014/main" id="{8323C70F-8B8F-9E56-C098-1D08A2AFD9E7}"/>
              </a:ext>
            </a:extLst>
          </p:cNvPr>
          <p:cNvSpPr>
            <a:spLocks noGrp="1"/>
          </p:cNvSpPr>
          <p:nvPr/>
        </p:nvSpPr>
        <p:spPr>
          <a:xfrm>
            <a:off x="1243012" y="1943787"/>
            <a:ext cx="585787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193A70"/>
                </a:solidFill>
              </a:defRPr>
            </a:pPr>
            <a:r>
              <a:rPr sz="1600" b="1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Personalization should not be a luxury.</a:t>
            </a:r>
          </a:p>
        </p:txBody>
      </p:sp>
      <p:sp>
        <p:nvSpPr>
          <p:cNvPr id="35" name="mb-2">
            <a:extLst>
              <a:ext uri="{FF2B5EF4-FFF2-40B4-BE49-F238E27FC236}">
                <a16:creationId xmlns:a16="http://schemas.microsoft.com/office/drawing/2014/main" id="{14249D4F-CCD3-D637-EC2D-1BFACDE45BD2}"/>
              </a:ext>
            </a:extLst>
          </p:cNvPr>
          <p:cNvSpPr>
            <a:spLocks noGrp="1"/>
          </p:cNvSpPr>
          <p:nvPr/>
        </p:nvSpPr>
        <p:spPr>
          <a:xfrm>
            <a:off x="857250" y="2305151"/>
            <a:ext cx="285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E65B1B"/>
                </a:solidFill>
              </a:defRPr>
            </a:pPr>
            <a:r>
              <a:rPr sz="2250" b="1" i="0">
                <a:solidFill>
                  <a:srgbClr val="E65B1B"/>
                </a:solidFill>
              </a:rPr>
              <a:t>•</a:t>
            </a:r>
          </a:p>
        </p:txBody>
      </p:sp>
      <p:sp>
        <p:nvSpPr>
          <p:cNvPr id="36" name="ml-2">
            <a:extLst>
              <a:ext uri="{FF2B5EF4-FFF2-40B4-BE49-F238E27FC236}">
                <a16:creationId xmlns:a16="http://schemas.microsoft.com/office/drawing/2014/main" id="{D77EF87A-4DDF-9C73-C6FA-308ABCF23A97}"/>
              </a:ext>
            </a:extLst>
          </p:cNvPr>
          <p:cNvSpPr>
            <a:spLocks noGrp="1"/>
          </p:cNvSpPr>
          <p:nvPr/>
        </p:nvSpPr>
        <p:spPr>
          <a:xfrm>
            <a:off x="1238250" y="2304375"/>
            <a:ext cx="585787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193A70"/>
                </a:solidFill>
              </a:defRPr>
            </a:pPr>
            <a:r>
              <a:rPr sz="1600" b="1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Technology should make learning more human.</a:t>
            </a:r>
          </a:p>
        </p:txBody>
      </p:sp>
      <p:sp>
        <p:nvSpPr>
          <p:cNvPr id="37" name="manifesto-line">
            <a:extLst>
              <a:ext uri="{FF2B5EF4-FFF2-40B4-BE49-F238E27FC236}">
                <a16:creationId xmlns:a16="http://schemas.microsoft.com/office/drawing/2014/main" id="{09AE0ABC-7D23-8F8D-25C3-7437D24F2F1D}"/>
              </a:ext>
            </a:extLst>
          </p:cNvPr>
          <p:cNvSpPr>
            <a:spLocks noGrp="1"/>
          </p:cNvSpPr>
          <p:nvPr/>
        </p:nvSpPr>
        <p:spPr>
          <a:xfrm>
            <a:off x="864929" y="3595688"/>
            <a:ext cx="6153150" cy="28575"/>
          </a:xfrm>
          <a:prstGeom prst="rect">
            <a:avLst/>
          </a:prstGeom>
          <a:solidFill>
            <a:srgbClr val="164894"/>
          </a:solidFill>
          <a:ln w="0">
            <a:noFill/>
            <a:prstDash val="solid"/>
          </a:ln>
        </p:spPr>
      </p:sp>
      <p:sp>
        <p:nvSpPr>
          <p:cNvPr id="38" name="manifesto-close">
            <a:extLst>
              <a:ext uri="{FF2B5EF4-FFF2-40B4-BE49-F238E27FC236}">
                <a16:creationId xmlns:a16="http://schemas.microsoft.com/office/drawing/2014/main" id="{A3C195AD-CC77-AFFA-50E2-B8BCD71C192E}"/>
              </a:ext>
            </a:extLst>
          </p:cNvPr>
          <p:cNvSpPr>
            <a:spLocks noGrp="1"/>
          </p:cNvSpPr>
          <p:nvPr/>
        </p:nvSpPr>
        <p:spPr>
          <a:xfrm>
            <a:off x="830521" y="2956447"/>
            <a:ext cx="7272338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475" b="1" i="0">
                <a:solidFill>
                  <a:srgbClr val="164894"/>
                </a:solidFill>
              </a:defRPr>
            </a:pPr>
            <a:r>
              <a:rPr sz="2000" b="1" i="0" dirty="0">
                <a:solidFill>
                  <a:schemeClr val="accent6">
                    <a:lumMod val="75000"/>
                  </a:schemeClr>
                </a:solidFill>
                <a:latin typeface="Comic Sans MS" panose="030F0702030302020204" pitchFamily="66" charset="0"/>
              </a:rPr>
              <a:t>If you believe it too, let’s build it together.</a:t>
            </a:r>
          </a:p>
        </p:txBody>
      </p:sp>
      <p:sp>
        <p:nvSpPr>
          <p:cNvPr id="39" name="tagline">
            <a:extLst>
              <a:ext uri="{FF2B5EF4-FFF2-40B4-BE49-F238E27FC236}">
                <a16:creationId xmlns:a16="http://schemas.microsoft.com/office/drawing/2014/main" id="{399630CE-542D-6024-FB21-D92C8B8FBEE4}"/>
              </a:ext>
            </a:extLst>
          </p:cNvPr>
          <p:cNvSpPr>
            <a:spLocks noGrp="1"/>
          </p:cNvSpPr>
          <p:nvPr/>
        </p:nvSpPr>
        <p:spPr>
          <a:xfrm>
            <a:off x="8102859" y="3335399"/>
            <a:ext cx="5629275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025" b="1" i="0">
                <a:solidFill>
                  <a:srgbClr val="E65B1B"/>
                </a:solidFill>
              </a:defRPr>
            </a:pPr>
            <a:r>
              <a:rPr sz="2025" b="1" i="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Learn.  Evolve.  Innovate.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A0F721C7-1259-9DB3-57B7-9439375D55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77" y="106182"/>
            <a:ext cx="683947" cy="665812"/>
          </a:xfrm>
          <a:prstGeom prst="rect">
            <a:avLst/>
          </a:prstGeom>
        </p:spPr>
      </p:pic>
      <p:sp>
        <p:nvSpPr>
          <p:cNvPr id="43" name="mb-0">
            <a:extLst>
              <a:ext uri="{FF2B5EF4-FFF2-40B4-BE49-F238E27FC236}">
                <a16:creationId xmlns:a16="http://schemas.microsoft.com/office/drawing/2014/main" id="{1EDC6B3F-9A60-712F-2596-E097DD4ACD45}"/>
              </a:ext>
            </a:extLst>
          </p:cNvPr>
          <p:cNvSpPr>
            <a:spLocks noGrp="1"/>
          </p:cNvSpPr>
          <p:nvPr/>
        </p:nvSpPr>
        <p:spPr>
          <a:xfrm>
            <a:off x="857443" y="1212499"/>
            <a:ext cx="285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2250" b="1" i="0">
                <a:solidFill>
                  <a:srgbClr val="164894"/>
                </a:solidFill>
              </a:defRPr>
            </a:pPr>
            <a:r>
              <a:rPr sz="2250" b="1" i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•</a:t>
            </a:r>
          </a:p>
        </p:txBody>
      </p:sp>
      <p:sp>
        <p:nvSpPr>
          <p:cNvPr id="44" name="ml-0">
            <a:extLst>
              <a:ext uri="{FF2B5EF4-FFF2-40B4-BE49-F238E27FC236}">
                <a16:creationId xmlns:a16="http://schemas.microsoft.com/office/drawing/2014/main" id="{69DE68A2-CCAD-4818-8061-E8CA50F9169B}"/>
              </a:ext>
            </a:extLst>
          </p:cNvPr>
          <p:cNvSpPr>
            <a:spLocks noGrp="1"/>
          </p:cNvSpPr>
          <p:nvPr/>
        </p:nvSpPr>
        <p:spPr>
          <a:xfrm>
            <a:off x="1219199" y="1203412"/>
            <a:ext cx="5857875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950" b="1" i="0">
                <a:solidFill>
                  <a:srgbClr val="193A70"/>
                </a:solidFill>
              </a:defRPr>
            </a:pPr>
            <a:r>
              <a:rPr lang="en-GB" sz="1600" dirty="0">
                <a:solidFill>
                  <a:schemeClr val="accent1">
                    <a:lumMod val="60000"/>
                    <a:lumOff val="40000"/>
                  </a:schemeClr>
                </a:solidFill>
                <a:latin typeface="Comic Sans MS" panose="030F0702030302020204" pitchFamily="66" charset="0"/>
              </a:rPr>
              <a:t>Access to education is a fundamental human right.</a:t>
            </a:r>
            <a:endParaRPr sz="1600" b="1" i="0" dirty="0">
              <a:solidFill>
                <a:schemeClr val="accent1">
                  <a:lumMod val="60000"/>
                  <a:lumOff val="4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159085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drape"/>
        <p:sndAc>
          <p:stSnd>
            <p:snd r:embed="rId3" name="Page Turn Sound.wav"/>
          </p:stSnd>
        </p:sndAc>
      </p:transition>
    </mc:Choice>
    <mc:Fallback>
      <p:transition spd="slow">
        <p:fade/>
        <p:sndAc>
          <p:stSnd>
            <p:snd r:embed="rId3" name="Page Turn Sound.wav"/>
          </p:stSnd>
        </p:sndAc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ule-38">
            <a:extLst>
              <a:ext uri="{FF2B5EF4-FFF2-40B4-BE49-F238E27FC236}">
                <a16:creationId xmlns:a16="http://schemas.microsoft.com/office/drawing/2014/main" id="{6C1AA85D-D3DB-4D85-A752-958F19578B6B}"/>
              </a:ext>
            </a:extLst>
          </p:cNvPr>
          <p:cNvSpPr>
            <a:spLocks noGrp="1"/>
          </p:cNvSpPr>
          <p:nvPr/>
        </p:nvSpPr>
        <p:spPr>
          <a:xfrm>
            <a:off x="0" y="3619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2" name="rule-76">
            <a:extLst>
              <a:ext uri="{FF2B5EF4-FFF2-40B4-BE49-F238E27FC236}">
                <a16:creationId xmlns:a16="http://schemas.microsoft.com/office/drawing/2014/main" id="{17CA1B91-0EBF-47C5-96D0-92E86C508E4F}"/>
              </a:ext>
            </a:extLst>
          </p:cNvPr>
          <p:cNvSpPr>
            <a:spLocks noGrp="1"/>
          </p:cNvSpPr>
          <p:nvPr/>
        </p:nvSpPr>
        <p:spPr>
          <a:xfrm>
            <a:off x="0" y="7239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3" name="rule-114">
            <a:extLst>
              <a:ext uri="{FF2B5EF4-FFF2-40B4-BE49-F238E27FC236}">
                <a16:creationId xmlns:a16="http://schemas.microsoft.com/office/drawing/2014/main" id="{43445617-6AF7-42FE-A8AF-20BDD67ECF70}"/>
              </a:ext>
            </a:extLst>
          </p:cNvPr>
          <p:cNvSpPr>
            <a:spLocks noGrp="1"/>
          </p:cNvSpPr>
          <p:nvPr/>
        </p:nvSpPr>
        <p:spPr>
          <a:xfrm>
            <a:off x="0" y="10858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4" name="rule-152">
            <a:extLst>
              <a:ext uri="{FF2B5EF4-FFF2-40B4-BE49-F238E27FC236}">
                <a16:creationId xmlns:a16="http://schemas.microsoft.com/office/drawing/2014/main" id="{BB516F54-83F6-4BB1-B8E6-694A8990E2F5}"/>
              </a:ext>
            </a:extLst>
          </p:cNvPr>
          <p:cNvSpPr>
            <a:spLocks noGrp="1"/>
          </p:cNvSpPr>
          <p:nvPr/>
        </p:nvSpPr>
        <p:spPr>
          <a:xfrm>
            <a:off x="0" y="14478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5" name="rule-190">
            <a:extLst>
              <a:ext uri="{FF2B5EF4-FFF2-40B4-BE49-F238E27FC236}">
                <a16:creationId xmlns:a16="http://schemas.microsoft.com/office/drawing/2014/main" id="{F08DFE32-7267-4B32-A071-2E6A3AD657FC}"/>
              </a:ext>
            </a:extLst>
          </p:cNvPr>
          <p:cNvSpPr>
            <a:spLocks noGrp="1"/>
          </p:cNvSpPr>
          <p:nvPr/>
        </p:nvSpPr>
        <p:spPr>
          <a:xfrm>
            <a:off x="0" y="18097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6" name="rule-228">
            <a:extLst>
              <a:ext uri="{FF2B5EF4-FFF2-40B4-BE49-F238E27FC236}">
                <a16:creationId xmlns:a16="http://schemas.microsoft.com/office/drawing/2014/main" id="{F572599F-39A2-443B-BFD3-69AB7731C27D}"/>
              </a:ext>
            </a:extLst>
          </p:cNvPr>
          <p:cNvSpPr>
            <a:spLocks noGrp="1"/>
          </p:cNvSpPr>
          <p:nvPr/>
        </p:nvSpPr>
        <p:spPr>
          <a:xfrm>
            <a:off x="0" y="21717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7" name="rule-266">
            <a:extLst>
              <a:ext uri="{FF2B5EF4-FFF2-40B4-BE49-F238E27FC236}">
                <a16:creationId xmlns:a16="http://schemas.microsoft.com/office/drawing/2014/main" id="{0B22EB0A-66DF-4C6B-9FBF-99BB7F7ECEA3}"/>
              </a:ext>
            </a:extLst>
          </p:cNvPr>
          <p:cNvSpPr>
            <a:spLocks noGrp="1"/>
          </p:cNvSpPr>
          <p:nvPr/>
        </p:nvSpPr>
        <p:spPr>
          <a:xfrm>
            <a:off x="0" y="25336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8" name="rule-304">
            <a:extLst>
              <a:ext uri="{FF2B5EF4-FFF2-40B4-BE49-F238E27FC236}">
                <a16:creationId xmlns:a16="http://schemas.microsoft.com/office/drawing/2014/main" id="{D53EE8CC-7B23-43A5-8BCF-97DD365469B3}"/>
              </a:ext>
            </a:extLst>
          </p:cNvPr>
          <p:cNvSpPr>
            <a:spLocks noGrp="1"/>
          </p:cNvSpPr>
          <p:nvPr/>
        </p:nvSpPr>
        <p:spPr>
          <a:xfrm>
            <a:off x="0" y="28956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9" name="rule-342">
            <a:extLst>
              <a:ext uri="{FF2B5EF4-FFF2-40B4-BE49-F238E27FC236}">
                <a16:creationId xmlns:a16="http://schemas.microsoft.com/office/drawing/2014/main" id="{EF3BC5D6-5BDD-4DFA-BD36-8774FB5BBB55}"/>
              </a:ext>
            </a:extLst>
          </p:cNvPr>
          <p:cNvSpPr>
            <a:spLocks noGrp="1"/>
          </p:cNvSpPr>
          <p:nvPr/>
        </p:nvSpPr>
        <p:spPr>
          <a:xfrm>
            <a:off x="0" y="32575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0" name="rule-380">
            <a:extLst>
              <a:ext uri="{FF2B5EF4-FFF2-40B4-BE49-F238E27FC236}">
                <a16:creationId xmlns:a16="http://schemas.microsoft.com/office/drawing/2014/main" id="{8A3C5CE8-85FD-434A-BF09-49FB799D0967}"/>
              </a:ext>
            </a:extLst>
          </p:cNvPr>
          <p:cNvSpPr>
            <a:spLocks noGrp="1"/>
          </p:cNvSpPr>
          <p:nvPr/>
        </p:nvSpPr>
        <p:spPr>
          <a:xfrm>
            <a:off x="0" y="36195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1" name="rule-418">
            <a:extLst>
              <a:ext uri="{FF2B5EF4-FFF2-40B4-BE49-F238E27FC236}">
                <a16:creationId xmlns:a16="http://schemas.microsoft.com/office/drawing/2014/main" id="{6F8CE61F-9D99-46B6-9DDD-DFADBC924471}"/>
              </a:ext>
            </a:extLst>
          </p:cNvPr>
          <p:cNvSpPr>
            <a:spLocks noGrp="1"/>
          </p:cNvSpPr>
          <p:nvPr/>
        </p:nvSpPr>
        <p:spPr>
          <a:xfrm>
            <a:off x="0" y="39814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2" name="rule-456">
            <a:extLst>
              <a:ext uri="{FF2B5EF4-FFF2-40B4-BE49-F238E27FC236}">
                <a16:creationId xmlns:a16="http://schemas.microsoft.com/office/drawing/2014/main" id="{84A3FB86-11F3-4278-91F3-21A779183614}"/>
              </a:ext>
            </a:extLst>
          </p:cNvPr>
          <p:cNvSpPr>
            <a:spLocks noGrp="1"/>
          </p:cNvSpPr>
          <p:nvPr/>
        </p:nvSpPr>
        <p:spPr>
          <a:xfrm>
            <a:off x="0" y="43434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3" name="rule-494">
            <a:extLst>
              <a:ext uri="{FF2B5EF4-FFF2-40B4-BE49-F238E27FC236}">
                <a16:creationId xmlns:a16="http://schemas.microsoft.com/office/drawing/2014/main" id="{C9249E91-2254-4697-AE7C-CD1BA433E6D2}"/>
              </a:ext>
            </a:extLst>
          </p:cNvPr>
          <p:cNvSpPr>
            <a:spLocks noGrp="1"/>
          </p:cNvSpPr>
          <p:nvPr/>
        </p:nvSpPr>
        <p:spPr>
          <a:xfrm>
            <a:off x="0" y="47053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4" name="rule-532">
            <a:extLst>
              <a:ext uri="{FF2B5EF4-FFF2-40B4-BE49-F238E27FC236}">
                <a16:creationId xmlns:a16="http://schemas.microsoft.com/office/drawing/2014/main" id="{AE9347BF-C2F6-470F-A371-4B281A18488E}"/>
              </a:ext>
            </a:extLst>
          </p:cNvPr>
          <p:cNvSpPr>
            <a:spLocks noGrp="1"/>
          </p:cNvSpPr>
          <p:nvPr/>
        </p:nvSpPr>
        <p:spPr>
          <a:xfrm>
            <a:off x="0" y="50673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5" name="rule-570">
            <a:extLst>
              <a:ext uri="{FF2B5EF4-FFF2-40B4-BE49-F238E27FC236}">
                <a16:creationId xmlns:a16="http://schemas.microsoft.com/office/drawing/2014/main" id="{253C1B26-A493-45AE-8C95-CD0D314F6F0E}"/>
              </a:ext>
            </a:extLst>
          </p:cNvPr>
          <p:cNvSpPr>
            <a:spLocks noGrp="1"/>
          </p:cNvSpPr>
          <p:nvPr/>
        </p:nvSpPr>
        <p:spPr>
          <a:xfrm>
            <a:off x="0" y="54292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6" name="rule-608">
            <a:extLst>
              <a:ext uri="{FF2B5EF4-FFF2-40B4-BE49-F238E27FC236}">
                <a16:creationId xmlns:a16="http://schemas.microsoft.com/office/drawing/2014/main" id="{848E0025-97C4-4005-84F9-54E629094E7A}"/>
              </a:ext>
            </a:extLst>
          </p:cNvPr>
          <p:cNvSpPr>
            <a:spLocks noGrp="1"/>
          </p:cNvSpPr>
          <p:nvPr/>
        </p:nvSpPr>
        <p:spPr>
          <a:xfrm>
            <a:off x="0" y="57912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7" name="rule-646">
            <a:extLst>
              <a:ext uri="{FF2B5EF4-FFF2-40B4-BE49-F238E27FC236}">
                <a16:creationId xmlns:a16="http://schemas.microsoft.com/office/drawing/2014/main" id="{69AC8A56-7EA0-4669-905D-D1E196E69BEE}"/>
              </a:ext>
            </a:extLst>
          </p:cNvPr>
          <p:cNvSpPr>
            <a:spLocks noGrp="1"/>
          </p:cNvSpPr>
          <p:nvPr/>
        </p:nvSpPr>
        <p:spPr>
          <a:xfrm>
            <a:off x="0" y="61531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8" name="rule-684">
            <a:extLst>
              <a:ext uri="{FF2B5EF4-FFF2-40B4-BE49-F238E27FC236}">
                <a16:creationId xmlns:a16="http://schemas.microsoft.com/office/drawing/2014/main" id="{B74402DC-B7EA-4AB7-913E-9A41DA5C8281}"/>
              </a:ext>
            </a:extLst>
          </p:cNvPr>
          <p:cNvSpPr>
            <a:spLocks noGrp="1"/>
          </p:cNvSpPr>
          <p:nvPr/>
        </p:nvSpPr>
        <p:spPr>
          <a:xfrm>
            <a:off x="0" y="65151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9" name="red-margin">
            <a:extLst>
              <a:ext uri="{FF2B5EF4-FFF2-40B4-BE49-F238E27FC236}">
                <a16:creationId xmlns:a16="http://schemas.microsoft.com/office/drawing/2014/main" id="{A8003ADA-344C-4766-96B6-DF36B34CDA65}"/>
              </a:ext>
            </a:extLst>
          </p:cNvPr>
          <p:cNvSpPr>
            <a:spLocks noGrp="1"/>
          </p:cNvSpPr>
          <p:nvPr/>
        </p:nvSpPr>
        <p:spPr>
          <a:xfrm>
            <a:off x="838200" y="0"/>
            <a:ext cx="19050" cy="6858000"/>
          </a:xfrm>
          <a:prstGeom prst="rect">
            <a:avLst/>
          </a:prstGeom>
          <a:solidFill>
            <a:srgbClr val="E9A5A5"/>
          </a:solidFill>
          <a:ln w="0">
            <a:noFill/>
            <a:prstDash val="solid"/>
          </a:ln>
        </p:spPr>
      </p:sp>
      <p:sp>
        <p:nvSpPr>
          <p:cNvPr id="21" name="section">
            <a:extLst>
              <a:ext uri="{FF2B5EF4-FFF2-40B4-BE49-F238E27FC236}">
                <a16:creationId xmlns:a16="http://schemas.microsoft.com/office/drawing/2014/main" id="{962C90A5-95FE-4339-85CE-71B6DB2793C5}"/>
              </a:ext>
            </a:extLst>
          </p:cNvPr>
          <p:cNvSpPr>
            <a:spLocks noGrp="1"/>
          </p:cNvSpPr>
          <p:nvPr/>
        </p:nvSpPr>
        <p:spPr>
          <a:xfrm>
            <a:off x="818223" y="406854"/>
            <a:ext cx="7168945" cy="3714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1" i="0">
                <a:solidFill>
                  <a:srgbClr val="164894"/>
                </a:solidFill>
              </a:defRPr>
            </a:pPr>
            <a:r>
              <a:rPr sz="2400" b="1" i="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PROBLEM</a:t>
            </a:r>
          </a:p>
        </p:txBody>
      </p:sp>
      <p:sp>
        <p:nvSpPr>
          <p:cNvPr id="23" name="headline">
            <a:extLst>
              <a:ext uri="{FF2B5EF4-FFF2-40B4-BE49-F238E27FC236}">
                <a16:creationId xmlns:a16="http://schemas.microsoft.com/office/drawing/2014/main" id="{D4DBCA3A-E459-4ADC-B444-40A0F993DB41}"/>
              </a:ext>
            </a:extLst>
          </p:cNvPr>
          <p:cNvSpPr>
            <a:spLocks noGrp="1"/>
          </p:cNvSpPr>
          <p:nvPr/>
        </p:nvSpPr>
        <p:spPr>
          <a:xfrm>
            <a:off x="1616904" y="1066800"/>
            <a:ext cx="99822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375" b="1" i="0">
                <a:solidFill>
                  <a:srgbClr val="193A70"/>
                </a:solidFill>
              </a:defRPr>
            </a:pPr>
            <a:r>
              <a:rPr sz="2800" b="1" i="0" dirty="0">
                <a:solidFill>
                  <a:schemeClr val="tx2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Learners are forced to choose what to sacrifice</a:t>
            </a:r>
            <a:r>
              <a:rPr lang="en-GB" sz="2800" b="1" i="0" dirty="0">
                <a:solidFill>
                  <a:schemeClr val="tx2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.</a:t>
            </a:r>
            <a:endParaRPr sz="2800" b="1" i="0" dirty="0">
              <a:solidFill>
                <a:schemeClr val="tx2">
                  <a:lumMod val="50000"/>
                  <a:lumOff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3110611" y="2076450"/>
            <a:ext cx="5980303" cy="3543300"/>
          </a:xfrm>
          <a:prstGeom prst="rect">
            <a:avLst/>
          </a:prstGeom>
        </p:spPr>
      </p:pic>
      <p:sp>
        <p:nvSpPr>
          <p:cNvPr id="26" name="quality-bg">
            <a:extLst>
              <a:ext uri="{FF2B5EF4-FFF2-40B4-BE49-F238E27FC236}">
                <a16:creationId xmlns:a16="http://schemas.microsoft.com/office/drawing/2014/main" id="{3E2F7D6E-1AD7-468B-8E21-9CA3D6A97A34}"/>
              </a:ext>
            </a:extLst>
          </p:cNvPr>
          <p:cNvSpPr>
            <a:spLocks noGrp="1"/>
          </p:cNvSpPr>
          <p:nvPr/>
        </p:nvSpPr>
        <p:spPr>
          <a:xfrm>
            <a:off x="1219200" y="2238375"/>
            <a:ext cx="2095500" cy="323850"/>
          </a:xfrm>
          <a:prstGeom prst="roundRect">
            <a:avLst>
              <a:gd name="adj" fmla="val 23529"/>
            </a:avLst>
          </a:prstGeom>
          <a:solidFill>
            <a:srgbClr val="FFFDF7">
              <a:alpha val="90980"/>
            </a:srgbClr>
          </a:solidFill>
          <a:ln w="0">
            <a:noFill/>
            <a:prstDash val="solid"/>
          </a:ln>
        </p:spPr>
      </p:sp>
      <p:sp>
        <p:nvSpPr>
          <p:cNvPr id="27" name="quality">
            <a:extLst>
              <a:ext uri="{FF2B5EF4-FFF2-40B4-BE49-F238E27FC236}">
                <a16:creationId xmlns:a16="http://schemas.microsoft.com/office/drawing/2014/main" id="{CD3C5457-4427-4D2D-99F8-D664D9D3CD49}"/>
              </a:ext>
            </a:extLst>
          </p:cNvPr>
          <p:cNvSpPr>
            <a:spLocks noGrp="1"/>
          </p:cNvSpPr>
          <p:nvPr/>
        </p:nvSpPr>
        <p:spPr>
          <a:xfrm>
            <a:off x="1270690" y="2285417"/>
            <a:ext cx="19812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164894"/>
                </a:solidFill>
              </a:defRPr>
            </a:pPr>
            <a:r>
              <a:rPr sz="1650" b="1" i="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QUALITY</a:t>
            </a:r>
          </a:p>
        </p:txBody>
      </p:sp>
      <p:sp>
        <p:nvSpPr>
          <p:cNvPr id="28" name="affordable-bg">
            <a:extLst>
              <a:ext uri="{FF2B5EF4-FFF2-40B4-BE49-F238E27FC236}">
                <a16:creationId xmlns:a16="http://schemas.microsoft.com/office/drawing/2014/main" id="{4A6B451D-C4D2-4A4D-91D3-5D8F146537AF}"/>
              </a:ext>
            </a:extLst>
          </p:cNvPr>
          <p:cNvSpPr>
            <a:spLocks noGrp="1"/>
          </p:cNvSpPr>
          <p:nvPr/>
        </p:nvSpPr>
        <p:spPr>
          <a:xfrm>
            <a:off x="8782050" y="2238375"/>
            <a:ext cx="2333625" cy="323850"/>
          </a:xfrm>
          <a:prstGeom prst="roundRect">
            <a:avLst>
              <a:gd name="adj" fmla="val 23529"/>
            </a:avLst>
          </a:prstGeom>
          <a:solidFill>
            <a:srgbClr val="FFFDF7">
              <a:alpha val="90980"/>
            </a:srgbClr>
          </a:solidFill>
          <a:ln w="0">
            <a:noFill/>
            <a:prstDash val="solid"/>
          </a:ln>
        </p:spPr>
      </p:sp>
      <p:sp>
        <p:nvSpPr>
          <p:cNvPr id="29" name="affordable">
            <a:extLst>
              <a:ext uri="{FF2B5EF4-FFF2-40B4-BE49-F238E27FC236}">
                <a16:creationId xmlns:a16="http://schemas.microsoft.com/office/drawing/2014/main" id="{0AB1F01D-5CB8-474E-A6E6-50F2B9B70EC6}"/>
              </a:ext>
            </a:extLst>
          </p:cNvPr>
          <p:cNvSpPr>
            <a:spLocks noGrp="1"/>
          </p:cNvSpPr>
          <p:nvPr/>
        </p:nvSpPr>
        <p:spPr>
          <a:xfrm>
            <a:off x="8839199" y="2314381"/>
            <a:ext cx="22193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E65B1B"/>
                </a:solidFill>
              </a:defRPr>
            </a:pPr>
            <a:r>
              <a:rPr sz="1650" b="1" i="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AFFORDABILITY</a:t>
            </a:r>
          </a:p>
        </p:txBody>
      </p:sp>
      <p:sp>
        <p:nvSpPr>
          <p:cNvPr id="30" name="personal-bg">
            <a:extLst>
              <a:ext uri="{FF2B5EF4-FFF2-40B4-BE49-F238E27FC236}">
                <a16:creationId xmlns:a16="http://schemas.microsoft.com/office/drawing/2014/main" id="{EE79A99B-0C7A-441D-B64B-4B3F98B10E2A}"/>
              </a:ext>
            </a:extLst>
          </p:cNvPr>
          <p:cNvSpPr>
            <a:spLocks noGrp="1"/>
          </p:cNvSpPr>
          <p:nvPr/>
        </p:nvSpPr>
        <p:spPr>
          <a:xfrm>
            <a:off x="1152524" y="5524307"/>
            <a:ext cx="2524125" cy="323850"/>
          </a:xfrm>
          <a:prstGeom prst="roundRect">
            <a:avLst>
              <a:gd name="adj" fmla="val 23529"/>
            </a:avLst>
          </a:prstGeom>
          <a:solidFill>
            <a:srgbClr val="FFFDF7">
              <a:alpha val="90980"/>
            </a:srgbClr>
          </a:solidFill>
          <a:ln w="0">
            <a:noFill/>
            <a:prstDash val="solid"/>
          </a:ln>
        </p:spPr>
      </p:sp>
      <p:sp>
        <p:nvSpPr>
          <p:cNvPr id="31" name="personal">
            <a:extLst>
              <a:ext uri="{FF2B5EF4-FFF2-40B4-BE49-F238E27FC236}">
                <a16:creationId xmlns:a16="http://schemas.microsoft.com/office/drawing/2014/main" id="{5D05219A-1E86-4547-88D0-728E28AEB2E0}"/>
              </a:ext>
            </a:extLst>
          </p:cNvPr>
          <p:cNvSpPr>
            <a:spLocks noGrp="1"/>
          </p:cNvSpPr>
          <p:nvPr/>
        </p:nvSpPr>
        <p:spPr>
          <a:xfrm>
            <a:off x="1209675" y="5552201"/>
            <a:ext cx="24098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164894"/>
                </a:solidFill>
              </a:defRPr>
            </a:pPr>
            <a:r>
              <a:rPr sz="1650" b="1" i="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PERSONALIZATION</a:t>
            </a:r>
          </a:p>
        </p:txBody>
      </p:sp>
      <p:sp>
        <p:nvSpPr>
          <p:cNvPr id="32" name="flexible-bg">
            <a:extLst>
              <a:ext uri="{FF2B5EF4-FFF2-40B4-BE49-F238E27FC236}">
                <a16:creationId xmlns:a16="http://schemas.microsoft.com/office/drawing/2014/main" id="{2FF36D3F-9BDE-4835-9CCC-615324A1087E}"/>
              </a:ext>
            </a:extLst>
          </p:cNvPr>
          <p:cNvSpPr>
            <a:spLocks noGrp="1"/>
          </p:cNvSpPr>
          <p:nvPr/>
        </p:nvSpPr>
        <p:spPr>
          <a:xfrm>
            <a:off x="8763000" y="5533151"/>
            <a:ext cx="2333625" cy="323850"/>
          </a:xfrm>
          <a:prstGeom prst="roundRect">
            <a:avLst>
              <a:gd name="adj" fmla="val 23529"/>
            </a:avLst>
          </a:prstGeom>
          <a:solidFill>
            <a:srgbClr val="FFFDF7">
              <a:alpha val="90980"/>
            </a:srgbClr>
          </a:solidFill>
          <a:ln w="0">
            <a:noFill/>
            <a:prstDash val="solid"/>
          </a:ln>
        </p:spPr>
      </p:sp>
      <p:sp>
        <p:nvSpPr>
          <p:cNvPr id="33" name="flexible">
            <a:extLst>
              <a:ext uri="{FF2B5EF4-FFF2-40B4-BE49-F238E27FC236}">
                <a16:creationId xmlns:a16="http://schemas.microsoft.com/office/drawing/2014/main" id="{AFBB955F-AF4C-4ADE-AF9E-A0C33ECF00B9}"/>
              </a:ext>
            </a:extLst>
          </p:cNvPr>
          <p:cNvSpPr>
            <a:spLocks noGrp="1"/>
          </p:cNvSpPr>
          <p:nvPr/>
        </p:nvSpPr>
        <p:spPr>
          <a:xfrm>
            <a:off x="8755224" y="5533151"/>
            <a:ext cx="2219325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E65B1B"/>
                </a:solidFill>
              </a:defRPr>
            </a:pPr>
            <a:r>
              <a:rPr sz="1650" b="1" i="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FLEXIBILITY</a:t>
            </a:r>
          </a:p>
        </p:txBody>
      </p:sp>
      <p:sp>
        <p:nvSpPr>
          <p:cNvPr id="34" name="footer-line">
            <a:extLst>
              <a:ext uri="{FF2B5EF4-FFF2-40B4-BE49-F238E27FC236}">
                <a16:creationId xmlns:a16="http://schemas.microsoft.com/office/drawing/2014/main" id="{6C7AF0C1-8C63-4C49-8558-9630D8E67C7E}"/>
              </a:ext>
            </a:extLst>
          </p:cNvPr>
          <p:cNvSpPr>
            <a:spLocks noGrp="1"/>
          </p:cNvSpPr>
          <p:nvPr/>
        </p:nvSpPr>
        <p:spPr>
          <a:xfrm>
            <a:off x="1057275" y="6162675"/>
            <a:ext cx="9982200" cy="28575"/>
          </a:xfrm>
          <a:prstGeom prst="rect">
            <a:avLst/>
          </a:prstGeom>
          <a:solidFill>
            <a:srgbClr val="164894"/>
          </a:solidFill>
          <a:ln w="0">
            <a:noFill/>
            <a:prstDash val="solid"/>
          </a:ln>
        </p:spPr>
      </p:sp>
      <p:sp>
        <p:nvSpPr>
          <p:cNvPr id="35" name="takeaway">
            <a:extLst>
              <a:ext uri="{FF2B5EF4-FFF2-40B4-BE49-F238E27FC236}">
                <a16:creationId xmlns:a16="http://schemas.microsoft.com/office/drawing/2014/main" id="{3655F728-2108-4781-9E29-EE978B67F2EB}"/>
              </a:ext>
            </a:extLst>
          </p:cNvPr>
          <p:cNvSpPr>
            <a:spLocks noGrp="1"/>
          </p:cNvSpPr>
          <p:nvPr/>
        </p:nvSpPr>
        <p:spPr>
          <a:xfrm>
            <a:off x="1894860" y="6298131"/>
            <a:ext cx="8402279" cy="306029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193A70"/>
                </a:solidFill>
              </a:defRPr>
            </a:pPr>
            <a:r>
              <a:rPr sz="1400" b="1" i="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THE GAP: QUALITY  +  AFFORDABILITY  +  PERSONALIZATION  +  FLEXIBILITY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DE81A518-64D5-D4C8-83D3-F6CA6B3D46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77" y="106182"/>
            <a:ext cx="683947" cy="665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80204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drape"/>
        <p:sndAc>
          <p:stSnd>
            <p:snd r:embed="rId3" name="Page Turn Sound.wav"/>
          </p:stSnd>
        </p:sndAc>
      </p:transition>
    </mc:Choice>
    <mc:Fallback>
      <p:transition spd="slow">
        <p:fade/>
        <p:sndAc>
          <p:stSnd>
            <p:snd r:embed="rId3" name="Page Turn Sound.wav"/>
          </p:stSnd>
        </p:sndAc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ule-38">
            <a:extLst>
              <a:ext uri="{FF2B5EF4-FFF2-40B4-BE49-F238E27FC236}">
                <a16:creationId xmlns:a16="http://schemas.microsoft.com/office/drawing/2014/main" id="{1C97ABF1-E45B-4234-B55E-324694CCE382}"/>
              </a:ext>
            </a:extLst>
          </p:cNvPr>
          <p:cNvSpPr>
            <a:spLocks noGrp="1"/>
          </p:cNvSpPr>
          <p:nvPr/>
        </p:nvSpPr>
        <p:spPr>
          <a:xfrm>
            <a:off x="0" y="3619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2" name="rule-76">
            <a:extLst>
              <a:ext uri="{FF2B5EF4-FFF2-40B4-BE49-F238E27FC236}">
                <a16:creationId xmlns:a16="http://schemas.microsoft.com/office/drawing/2014/main" id="{92DE27B2-662D-46B5-9307-6FEC8DD461DA}"/>
              </a:ext>
            </a:extLst>
          </p:cNvPr>
          <p:cNvSpPr>
            <a:spLocks noGrp="1"/>
          </p:cNvSpPr>
          <p:nvPr/>
        </p:nvSpPr>
        <p:spPr>
          <a:xfrm>
            <a:off x="0" y="7239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3" name="rule-114">
            <a:extLst>
              <a:ext uri="{FF2B5EF4-FFF2-40B4-BE49-F238E27FC236}">
                <a16:creationId xmlns:a16="http://schemas.microsoft.com/office/drawing/2014/main" id="{118B4780-DE50-406E-A85D-ACB6F2E7EF3E}"/>
              </a:ext>
            </a:extLst>
          </p:cNvPr>
          <p:cNvSpPr>
            <a:spLocks noGrp="1"/>
          </p:cNvSpPr>
          <p:nvPr/>
        </p:nvSpPr>
        <p:spPr>
          <a:xfrm>
            <a:off x="0" y="10858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4" name="rule-152">
            <a:extLst>
              <a:ext uri="{FF2B5EF4-FFF2-40B4-BE49-F238E27FC236}">
                <a16:creationId xmlns:a16="http://schemas.microsoft.com/office/drawing/2014/main" id="{96BC1670-5CCA-4C25-B506-BB68EF177F25}"/>
              </a:ext>
            </a:extLst>
          </p:cNvPr>
          <p:cNvSpPr>
            <a:spLocks noGrp="1"/>
          </p:cNvSpPr>
          <p:nvPr/>
        </p:nvSpPr>
        <p:spPr>
          <a:xfrm>
            <a:off x="0" y="14478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5" name="rule-190">
            <a:extLst>
              <a:ext uri="{FF2B5EF4-FFF2-40B4-BE49-F238E27FC236}">
                <a16:creationId xmlns:a16="http://schemas.microsoft.com/office/drawing/2014/main" id="{EF6FC4DB-ED5D-4A69-9527-7159273B01F9}"/>
              </a:ext>
            </a:extLst>
          </p:cNvPr>
          <p:cNvSpPr>
            <a:spLocks noGrp="1"/>
          </p:cNvSpPr>
          <p:nvPr/>
        </p:nvSpPr>
        <p:spPr>
          <a:xfrm>
            <a:off x="0" y="18097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6" name="rule-228">
            <a:extLst>
              <a:ext uri="{FF2B5EF4-FFF2-40B4-BE49-F238E27FC236}">
                <a16:creationId xmlns:a16="http://schemas.microsoft.com/office/drawing/2014/main" id="{585730F0-BE5B-4ABC-B765-738A001A32E9}"/>
              </a:ext>
            </a:extLst>
          </p:cNvPr>
          <p:cNvSpPr>
            <a:spLocks noGrp="1"/>
          </p:cNvSpPr>
          <p:nvPr/>
        </p:nvSpPr>
        <p:spPr>
          <a:xfrm>
            <a:off x="0" y="21717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7" name="rule-266">
            <a:extLst>
              <a:ext uri="{FF2B5EF4-FFF2-40B4-BE49-F238E27FC236}">
                <a16:creationId xmlns:a16="http://schemas.microsoft.com/office/drawing/2014/main" id="{1E8EDCD9-125C-4160-8378-A8555E4C2382}"/>
              </a:ext>
            </a:extLst>
          </p:cNvPr>
          <p:cNvSpPr>
            <a:spLocks noGrp="1"/>
          </p:cNvSpPr>
          <p:nvPr/>
        </p:nvSpPr>
        <p:spPr>
          <a:xfrm>
            <a:off x="0" y="25336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8" name="rule-304">
            <a:extLst>
              <a:ext uri="{FF2B5EF4-FFF2-40B4-BE49-F238E27FC236}">
                <a16:creationId xmlns:a16="http://schemas.microsoft.com/office/drawing/2014/main" id="{11B2CD3E-CA38-415B-8FD1-1D53B7E301AD}"/>
              </a:ext>
            </a:extLst>
          </p:cNvPr>
          <p:cNvSpPr>
            <a:spLocks noGrp="1"/>
          </p:cNvSpPr>
          <p:nvPr/>
        </p:nvSpPr>
        <p:spPr>
          <a:xfrm>
            <a:off x="0" y="28956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9" name="rule-342">
            <a:extLst>
              <a:ext uri="{FF2B5EF4-FFF2-40B4-BE49-F238E27FC236}">
                <a16:creationId xmlns:a16="http://schemas.microsoft.com/office/drawing/2014/main" id="{B66409D5-0B0E-41AC-AA24-F5B23297EE95}"/>
              </a:ext>
            </a:extLst>
          </p:cNvPr>
          <p:cNvSpPr>
            <a:spLocks noGrp="1"/>
          </p:cNvSpPr>
          <p:nvPr/>
        </p:nvSpPr>
        <p:spPr>
          <a:xfrm>
            <a:off x="0" y="32575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0" name="rule-380">
            <a:extLst>
              <a:ext uri="{FF2B5EF4-FFF2-40B4-BE49-F238E27FC236}">
                <a16:creationId xmlns:a16="http://schemas.microsoft.com/office/drawing/2014/main" id="{7B809DAD-C299-4FC2-904E-D949D447A310}"/>
              </a:ext>
            </a:extLst>
          </p:cNvPr>
          <p:cNvSpPr>
            <a:spLocks noGrp="1"/>
          </p:cNvSpPr>
          <p:nvPr/>
        </p:nvSpPr>
        <p:spPr>
          <a:xfrm>
            <a:off x="0" y="36195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1" name="rule-418">
            <a:extLst>
              <a:ext uri="{FF2B5EF4-FFF2-40B4-BE49-F238E27FC236}">
                <a16:creationId xmlns:a16="http://schemas.microsoft.com/office/drawing/2014/main" id="{BC002FD9-8DD9-487F-9377-8990E2539BC9}"/>
              </a:ext>
            </a:extLst>
          </p:cNvPr>
          <p:cNvSpPr>
            <a:spLocks noGrp="1"/>
          </p:cNvSpPr>
          <p:nvPr/>
        </p:nvSpPr>
        <p:spPr>
          <a:xfrm>
            <a:off x="0" y="39814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2" name="rule-456">
            <a:extLst>
              <a:ext uri="{FF2B5EF4-FFF2-40B4-BE49-F238E27FC236}">
                <a16:creationId xmlns:a16="http://schemas.microsoft.com/office/drawing/2014/main" id="{2FC934EE-DE6C-4DAA-ABBE-662AB349EE9D}"/>
              </a:ext>
            </a:extLst>
          </p:cNvPr>
          <p:cNvSpPr>
            <a:spLocks noGrp="1"/>
          </p:cNvSpPr>
          <p:nvPr/>
        </p:nvSpPr>
        <p:spPr>
          <a:xfrm>
            <a:off x="0" y="43434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3" name="rule-494">
            <a:extLst>
              <a:ext uri="{FF2B5EF4-FFF2-40B4-BE49-F238E27FC236}">
                <a16:creationId xmlns:a16="http://schemas.microsoft.com/office/drawing/2014/main" id="{C78A9C7D-7041-405B-9121-051E00618516}"/>
              </a:ext>
            </a:extLst>
          </p:cNvPr>
          <p:cNvSpPr>
            <a:spLocks noGrp="1"/>
          </p:cNvSpPr>
          <p:nvPr/>
        </p:nvSpPr>
        <p:spPr>
          <a:xfrm>
            <a:off x="0" y="47053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4" name="rule-532">
            <a:extLst>
              <a:ext uri="{FF2B5EF4-FFF2-40B4-BE49-F238E27FC236}">
                <a16:creationId xmlns:a16="http://schemas.microsoft.com/office/drawing/2014/main" id="{C272560A-13D3-4CFC-84A5-A331AD32C47D}"/>
              </a:ext>
            </a:extLst>
          </p:cNvPr>
          <p:cNvSpPr>
            <a:spLocks noGrp="1"/>
          </p:cNvSpPr>
          <p:nvPr/>
        </p:nvSpPr>
        <p:spPr>
          <a:xfrm>
            <a:off x="0" y="50673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5" name="rule-570">
            <a:extLst>
              <a:ext uri="{FF2B5EF4-FFF2-40B4-BE49-F238E27FC236}">
                <a16:creationId xmlns:a16="http://schemas.microsoft.com/office/drawing/2014/main" id="{AB2743AE-1750-4167-9800-1BC209D94619}"/>
              </a:ext>
            </a:extLst>
          </p:cNvPr>
          <p:cNvSpPr>
            <a:spLocks noGrp="1"/>
          </p:cNvSpPr>
          <p:nvPr/>
        </p:nvSpPr>
        <p:spPr>
          <a:xfrm>
            <a:off x="0" y="54292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6" name="rule-608">
            <a:extLst>
              <a:ext uri="{FF2B5EF4-FFF2-40B4-BE49-F238E27FC236}">
                <a16:creationId xmlns:a16="http://schemas.microsoft.com/office/drawing/2014/main" id="{43C7A656-3A2B-4702-807C-0F069B922D25}"/>
              </a:ext>
            </a:extLst>
          </p:cNvPr>
          <p:cNvSpPr>
            <a:spLocks noGrp="1"/>
          </p:cNvSpPr>
          <p:nvPr/>
        </p:nvSpPr>
        <p:spPr>
          <a:xfrm>
            <a:off x="0" y="57912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7" name="rule-646">
            <a:extLst>
              <a:ext uri="{FF2B5EF4-FFF2-40B4-BE49-F238E27FC236}">
                <a16:creationId xmlns:a16="http://schemas.microsoft.com/office/drawing/2014/main" id="{CCD0D610-E8CE-4CD4-9305-607E8C411A3B}"/>
              </a:ext>
            </a:extLst>
          </p:cNvPr>
          <p:cNvSpPr>
            <a:spLocks noGrp="1"/>
          </p:cNvSpPr>
          <p:nvPr/>
        </p:nvSpPr>
        <p:spPr>
          <a:xfrm>
            <a:off x="0" y="61531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8" name="rule-684">
            <a:extLst>
              <a:ext uri="{FF2B5EF4-FFF2-40B4-BE49-F238E27FC236}">
                <a16:creationId xmlns:a16="http://schemas.microsoft.com/office/drawing/2014/main" id="{5DB59EDB-DFA4-40FF-83EF-78218108D3DC}"/>
              </a:ext>
            </a:extLst>
          </p:cNvPr>
          <p:cNvSpPr>
            <a:spLocks noGrp="1"/>
          </p:cNvSpPr>
          <p:nvPr/>
        </p:nvSpPr>
        <p:spPr>
          <a:xfrm>
            <a:off x="0" y="65151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9" name="red-margin">
            <a:extLst>
              <a:ext uri="{FF2B5EF4-FFF2-40B4-BE49-F238E27FC236}">
                <a16:creationId xmlns:a16="http://schemas.microsoft.com/office/drawing/2014/main" id="{1B4AA3DB-1AFA-49EA-A3ED-D078D585C2E5}"/>
              </a:ext>
            </a:extLst>
          </p:cNvPr>
          <p:cNvSpPr>
            <a:spLocks noGrp="1"/>
          </p:cNvSpPr>
          <p:nvPr/>
        </p:nvSpPr>
        <p:spPr>
          <a:xfrm>
            <a:off x="838200" y="0"/>
            <a:ext cx="19050" cy="6858000"/>
          </a:xfrm>
          <a:prstGeom prst="rect">
            <a:avLst/>
          </a:prstGeom>
          <a:solidFill>
            <a:srgbClr val="E9A5A5"/>
          </a:solidFill>
          <a:ln w="0">
            <a:noFill/>
            <a:prstDash val="solid"/>
          </a:ln>
        </p:spPr>
      </p:sp>
      <p:sp>
        <p:nvSpPr>
          <p:cNvPr id="21" name="section">
            <a:extLst>
              <a:ext uri="{FF2B5EF4-FFF2-40B4-BE49-F238E27FC236}">
                <a16:creationId xmlns:a16="http://schemas.microsoft.com/office/drawing/2014/main" id="{AE19C996-C4A4-4DD9-A761-BBE219B192EB}"/>
              </a:ext>
            </a:extLst>
          </p:cNvPr>
          <p:cNvSpPr>
            <a:spLocks noGrp="1"/>
          </p:cNvSpPr>
          <p:nvPr/>
        </p:nvSpPr>
        <p:spPr>
          <a:xfrm>
            <a:off x="847725" y="402508"/>
            <a:ext cx="6762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1" i="0">
                <a:solidFill>
                  <a:srgbClr val="164894"/>
                </a:solidFill>
              </a:defRPr>
            </a:pPr>
            <a:r>
              <a:rPr sz="2400" i="0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OUR SOLUTION</a:t>
            </a:r>
          </a:p>
        </p:txBody>
      </p:sp>
      <p:sp>
        <p:nvSpPr>
          <p:cNvPr id="23" name="headline">
            <a:extLst>
              <a:ext uri="{FF2B5EF4-FFF2-40B4-BE49-F238E27FC236}">
                <a16:creationId xmlns:a16="http://schemas.microsoft.com/office/drawing/2014/main" id="{5332493E-7416-464E-930E-A94307F5B244}"/>
              </a:ext>
            </a:extLst>
          </p:cNvPr>
          <p:cNvSpPr>
            <a:spLocks noGrp="1"/>
          </p:cNvSpPr>
          <p:nvPr/>
        </p:nvSpPr>
        <p:spPr>
          <a:xfrm>
            <a:off x="2433985" y="1057275"/>
            <a:ext cx="99822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3150" b="1" i="0">
                <a:solidFill>
                  <a:srgbClr val="193A70"/>
                </a:solidFill>
              </a:defRPr>
            </a:pPr>
            <a:r>
              <a:rPr sz="2800" b="1" i="0" dirty="0">
                <a:solidFill>
                  <a:schemeClr val="tx2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Validated today. Built to scale tomorrow.</a:t>
            </a:r>
          </a:p>
        </p:txBody>
      </p:sp>
      <p:pic>
        <p:nvPicPr>
          <p:cNvPr id="58" name="Picture 57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3012071" y="1724025"/>
            <a:ext cx="6177383" cy="3476625"/>
          </a:xfrm>
          <a:prstGeom prst="rect">
            <a:avLst/>
          </a:prstGeom>
        </p:spPr>
      </p:pic>
      <p:sp>
        <p:nvSpPr>
          <p:cNvPr id="26" name="stage1-title">
            <a:extLst>
              <a:ext uri="{FF2B5EF4-FFF2-40B4-BE49-F238E27FC236}">
                <a16:creationId xmlns:a16="http://schemas.microsoft.com/office/drawing/2014/main" id="{54319AD9-C7E2-459E-B071-DAC59C13BF24}"/>
              </a:ext>
            </a:extLst>
          </p:cNvPr>
          <p:cNvSpPr>
            <a:spLocks noGrp="1"/>
          </p:cNvSpPr>
          <p:nvPr/>
        </p:nvSpPr>
        <p:spPr>
          <a:xfrm>
            <a:off x="1085850" y="5178220"/>
            <a:ext cx="3000375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725" b="1" i="0">
                <a:solidFill>
                  <a:srgbClr val="164894"/>
                </a:solidFill>
              </a:defRPr>
            </a:pPr>
            <a:r>
              <a:rPr sz="1725" b="1" i="0" dirty="0">
                <a:solidFill>
                  <a:srgbClr val="164894"/>
                </a:solidFill>
              </a:rPr>
              <a:t>1</a:t>
            </a:r>
            <a:r>
              <a:rPr lang="en-GB" sz="1725" b="1" i="0" dirty="0">
                <a:solidFill>
                  <a:srgbClr val="164894"/>
                </a:solidFill>
              </a:rPr>
              <a:t>:</a:t>
            </a:r>
            <a:r>
              <a:rPr sz="1725" b="1" i="0" dirty="0">
                <a:solidFill>
                  <a:srgbClr val="164894"/>
                </a:solidFill>
              </a:rPr>
              <a:t>  LIVE TRAINING</a:t>
            </a:r>
          </a:p>
        </p:txBody>
      </p:sp>
      <p:sp>
        <p:nvSpPr>
          <p:cNvPr id="27" name="stage1-status">
            <a:extLst>
              <a:ext uri="{FF2B5EF4-FFF2-40B4-BE49-F238E27FC236}">
                <a16:creationId xmlns:a16="http://schemas.microsoft.com/office/drawing/2014/main" id="{E78E6570-0995-4817-A4DA-7DA150A20DFE}"/>
              </a:ext>
            </a:extLst>
          </p:cNvPr>
          <p:cNvSpPr>
            <a:spLocks noGrp="1"/>
          </p:cNvSpPr>
          <p:nvPr/>
        </p:nvSpPr>
        <p:spPr>
          <a:xfrm>
            <a:off x="1466849" y="5560543"/>
            <a:ext cx="2238375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575" b="1" i="0">
                <a:solidFill>
                  <a:srgbClr val="17875B"/>
                </a:solidFill>
              </a:defRPr>
            </a:pPr>
            <a:r>
              <a:rPr sz="1575" b="1" i="0" dirty="0">
                <a:solidFill>
                  <a:srgbClr val="17875B"/>
                </a:solidFill>
              </a:rPr>
              <a:t>VALIDATED</a:t>
            </a:r>
          </a:p>
        </p:txBody>
      </p:sp>
      <p:sp>
        <p:nvSpPr>
          <p:cNvPr id="28" name="stage2-title">
            <a:extLst>
              <a:ext uri="{FF2B5EF4-FFF2-40B4-BE49-F238E27FC236}">
                <a16:creationId xmlns:a16="http://schemas.microsoft.com/office/drawing/2014/main" id="{346CB6C8-15BD-462D-A1B5-F181C2AB30B7}"/>
              </a:ext>
            </a:extLst>
          </p:cNvPr>
          <p:cNvSpPr>
            <a:spLocks noGrp="1"/>
          </p:cNvSpPr>
          <p:nvPr/>
        </p:nvSpPr>
        <p:spPr>
          <a:xfrm>
            <a:off x="4314825" y="5186535"/>
            <a:ext cx="3571875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725" b="1" i="0">
                <a:solidFill>
                  <a:srgbClr val="E65B1B"/>
                </a:solidFill>
              </a:defRPr>
            </a:pPr>
            <a:r>
              <a:rPr sz="1725" b="1" i="0" dirty="0">
                <a:solidFill>
                  <a:srgbClr val="E65B1B"/>
                </a:solidFill>
              </a:rPr>
              <a:t>2</a:t>
            </a:r>
            <a:r>
              <a:rPr lang="en-GB" sz="1725" b="1" i="0" dirty="0">
                <a:solidFill>
                  <a:srgbClr val="E65B1B"/>
                </a:solidFill>
              </a:rPr>
              <a:t>:</a:t>
            </a:r>
            <a:r>
              <a:rPr sz="1725" b="1" i="0" dirty="0">
                <a:solidFill>
                  <a:srgbClr val="E65B1B"/>
                </a:solidFill>
              </a:rPr>
              <a:t>  SKILLPATH + K–12</a:t>
            </a:r>
          </a:p>
        </p:txBody>
      </p:sp>
      <p:sp>
        <p:nvSpPr>
          <p:cNvPr id="29" name="stage2-status">
            <a:extLst>
              <a:ext uri="{FF2B5EF4-FFF2-40B4-BE49-F238E27FC236}">
                <a16:creationId xmlns:a16="http://schemas.microsoft.com/office/drawing/2014/main" id="{D35037D6-7652-4CC6-8C56-8DFE13E58629}"/>
              </a:ext>
            </a:extLst>
          </p:cNvPr>
          <p:cNvSpPr>
            <a:spLocks noGrp="1"/>
          </p:cNvSpPr>
          <p:nvPr/>
        </p:nvSpPr>
        <p:spPr>
          <a:xfrm>
            <a:off x="4229100" y="5604252"/>
            <a:ext cx="3857625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350" b="1" i="0">
                <a:solidFill>
                  <a:srgbClr val="E65B1B"/>
                </a:solidFill>
              </a:defRPr>
            </a:pPr>
            <a:r>
              <a:rPr sz="1350" b="1" i="0" dirty="0">
                <a:solidFill>
                  <a:srgbClr val="E65B1B"/>
                </a:solidFill>
              </a:rPr>
              <a:t>AI-POWERED  •  LAUNCHING IN 3 MONTHS</a:t>
            </a:r>
          </a:p>
        </p:txBody>
      </p:sp>
      <p:sp>
        <p:nvSpPr>
          <p:cNvPr id="30" name="stage3-title">
            <a:extLst>
              <a:ext uri="{FF2B5EF4-FFF2-40B4-BE49-F238E27FC236}">
                <a16:creationId xmlns:a16="http://schemas.microsoft.com/office/drawing/2014/main" id="{04947F1B-6571-436A-BCFA-C09839DD17E5}"/>
              </a:ext>
            </a:extLst>
          </p:cNvPr>
          <p:cNvSpPr>
            <a:spLocks noGrp="1"/>
          </p:cNvSpPr>
          <p:nvPr/>
        </p:nvSpPr>
        <p:spPr>
          <a:xfrm>
            <a:off x="8286749" y="5198048"/>
            <a:ext cx="2714625" cy="3143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725" b="1" i="0">
                <a:solidFill>
                  <a:srgbClr val="164894"/>
                </a:solidFill>
              </a:defRPr>
            </a:pPr>
            <a:r>
              <a:rPr sz="1725" b="1" i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3</a:t>
            </a:r>
            <a:r>
              <a:rPr lang="en-GB" sz="1725" b="1" i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:</a:t>
            </a:r>
            <a:r>
              <a:rPr sz="1725" b="1" i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AI TUTOR</a:t>
            </a:r>
          </a:p>
        </p:txBody>
      </p:sp>
      <p:sp>
        <p:nvSpPr>
          <p:cNvPr id="31" name="stage3-status">
            <a:extLst>
              <a:ext uri="{FF2B5EF4-FFF2-40B4-BE49-F238E27FC236}">
                <a16:creationId xmlns:a16="http://schemas.microsoft.com/office/drawing/2014/main" id="{5F8E046D-E253-4F12-83A6-EB67BCFBD14F}"/>
              </a:ext>
            </a:extLst>
          </p:cNvPr>
          <p:cNvSpPr>
            <a:spLocks noGrp="1"/>
          </p:cNvSpPr>
          <p:nvPr/>
        </p:nvSpPr>
        <p:spPr>
          <a:xfrm>
            <a:off x="8524873" y="5587190"/>
            <a:ext cx="2238375" cy="2952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575" b="1" i="0">
                <a:solidFill>
                  <a:srgbClr val="53657C"/>
                </a:solidFill>
              </a:defRPr>
            </a:pPr>
            <a:r>
              <a:rPr sz="1575" b="1" i="0" dirty="0">
                <a:solidFill>
                  <a:srgbClr val="53657C"/>
                </a:solidFill>
              </a:rPr>
              <a:t>TEXT + VOICE</a:t>
            </a:r>
          </a:p>
        </p:txBody>
      </p:sp>
      <p:sp>
        <p:nvSpPr>
          <p:cNvPr id="32" name="footer-line">
            <a:extLst>
              <a:ext uri="{FF2B5EF4-FFF2-40B4-BE49-F238E27FC236}">
                <a16:creationId xmlns:a16="http://schemas.microsoft.com/office/drawing/2014/main" id="{FEF002D2-A749-4B23-BC0B-77FD1CE84F99}"/>
              </a:ext>
            </a:extLst>
          </p:cNvPr>
          <p:cNvSpPr>
            <a:spLocks noGrp="1"/>
          </p:cNvSpPr>
          <p:nvPr/>
        </p:nvSpPr>
        <p:spPr>
          <a:xfrm>
            <a:off x="1104900" y="6264070"/>
            <a:ext cx="9982200" cy="28575"/>
          </a:xfrm>
          <a:prstGeom prst="rect">
            <a:avLst/>
          </a:prstGeom>
          <a:solidFill>
            <a:srgbClr val="164894"/>
          </a:solidFill>
          <a:ln w="0">
            <a:noFill/>
            <a:prstDash val="solid"/>
          </a:ln>
        </p:spPr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7CFF3F62-D795-B881-01C4-DF9274054D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77" y="106182"/>
            <a:ext cx="683947" cy="665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0220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drape"/>
        <p:sndAc>
          <p:stSnd>
            <p:snd r:embed="rId3" name="Page Turn Sound.wav"/>
          </p:stSnd>
        </p:sndAc>
      </p:transition>
    </mc:Choice>
    <mc:Fallback>
      <p:transition spd="slow">
        <p:fade/>
        <p:sndAc>
          <p:stSnd>
            <p:snd r:embed="rId3" name="Page Turn Sound.wav"/>
          </p:stSnd>
        </p:sndAc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ule-38">
            <a:extLst>
              <a:ext uri="{FF2B5EF4-FFF2-40B4-BE49-F238E27FC236}">
                <a16:creationId xmlns:a16="http://schemas.microsoft.com/office/drawing/2014/main" id="{0793E9DC-8DDC-4205-96AA-0E51AC55E5C9}"/>
              </a:ext>
            </a:extLst>
          </p:cNvPr>
          <p:cNvSpPr>
            <a:spLocks noGrp="1"/>
          </p:cNvSpPr>
          <p:nvPr/>
        </p:nvSpPr>
        <p:spPr>
          <a:xfrm>
            <a:off x="0" y="3619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2" name="rule-76">
            <a:extLst>
              <a:ext uri="{FF2B5EF4-FFF2-40B4-BE49-F238E27FC236}">
                <a16:creationId xmlns:a16="http://schemas.microsoft.com/office/drawing/2014/main" id="{D025C955-6F6B-467D-885B-04BE45EE5516}"/>
              </a:ext>
            </a:extLst>
          </p:cNvPr>
          <p:cNvSpPr>
            <a:spLocks noGrp="1"/>
          </p:cNvSpPr>
          <p:nvPr/>
        </p:nvSpPr>
        <p:spPr>
          <a:xfrm>
            <a:off x="0" y="7239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3" name="rule-114">
            <a:extLst>
              <a:ext uri="{FF2B5EF4-FFF2-40B4-BE49-F238E27FC236}">
                <a16:creationId xmlns:a16="http://schemas.microsoft.com/office/drawing/2014/main" id="{56451959-3145-4B61-A863-9CB8A40447FC}"/>
              </a:ext>
            </a:extLst>
          </p:cNvPr>
          <p:cNvSpPr>
            <a:spLocks noGrp="1"/>
          </p:cNvSpPr>
          <p:nvPr/>
        </p:nvSpPr>
        <p:spPr>
          <a:xfrm>
            <a:off x="0" y="10858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4" name="rule-152">
            <a:extLst>
              <a:ext uri="{FF2B5EF4-FFF2-40B4-BE49-F238E27FC236}">
                <a16:creationId xmlns:a16="http://schemas.microsoft.com/office/drawing/2014/main" id="{9A4892A8-B527-4FE9-86A3-8B782F4CB08E}"/>
              </a:ext>
            </a:extLst>
          </p:cNvPr>
          <p:cNvSpPr>
            <a:spLocks noGrp="1"/>
          </p:cNvSpPr>
          <p:nvPr/>
        </p:nvSpPr>
        <p:spPr>
          <a:xfrm>
            <a:off x="0" y="14478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5" name="rule-190">
            <a:extLst>
              <a:ext uri="{FF2B5EF4-FFF2-40B4-BE49-F238E27FC236}">
                <a16:creationId xmlns:a16="http://schemas.microsoft.com/office/drawing/2014/main" id="{C86740B1-3E73-4B99-A1B2-0C4CFD665A73}"/>
              </a:ext>
            </a:extLst>
          </p:cNvPr>
          <p:cNvSpPr>
            <a:spLocks noGrp="1"/>
          </p:cNvSpPr>
          <p:nvPr/>
        </p:nvSpPr>
        <p:spPr>
          <a:xfrm>
            <a:off x="0" y="18097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6" name="rule-228">
            <a:extLst>
              <a:ext uri="{FF2B5EF4-FFF2-40B4-BE49-F238E27FC236}">
                <a16:creationId xmlns:a16="http://schemas.microsoft.com/office/drawing/2014/main" id="{7A9EF082-FAD9-47F2-B716-6DD82EDFB488}"/>
              </a:ext>
            </a:extLst>
          </p:cNvPr>
          <p:cNvSpPr>
            <a:spLocks noGrp="1"/>
          </p:cNvSpPr>
          <p:nvPr/>
        </p:nvSpPr>
        <p:spPr>
          <a:xfrm>
            <a:off x="0" y="21717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7" name="rule-266">
            <a:extLst>
              <a:ext uri="{FF2B5EF4-FFF2-40B4-BE49-F238E27FC236}">
                <a16:creationId xmlns:a16="http://schemas.microsoft.com/office/drawing/2014/main" id="{7E547FA6-3320-4E52-8ACC-CCCB7160FE52}"/>
              </a:ext>
            </a:extLst>
          </p:cNvPr>
          <p:cNvSpPr>
            <a:spLocks noGrp="1"/>
          </p:cNvSpPr>
          <p:nvPr/>
        </p:nvSpPr>
        <p:spPr>
          <a:xfrm>
            <a:off x="0" y="25336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8" name="rule-304">
            <a:extLst>
              <a:ext uri="{FF2B5EF4-FFF2-40B4-BE49-F238E27FC236}">
                <a16:creationId xmlns:a16="http://schemas.microsoft.com/office/drawing/2014/main" id="{2B026988-1E35-4ACC-8175-7A827CC9006C}"/>
              </a:ext>
            </a:extLst>
          </p:cNvPr>
          <p:cNvSpPr>
            <a:spLocks noGrp="1"/>
          </p:cNvSpPr>
          <p:nvPr/>
        </p:nvSpPr>
        <p:spPr>
          <a:xfrm>
            <a:off x="0" y="28956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9" name="rule-342">
            <a:extLst>
              <a:ext uri="{FF2B5EF4-FFF2-40B4-BE49-F238E27FC236}">
                <a16:creationId xmlns:a16="http://schemas.microsoft.com/office/drawing/2014/main" id="{C22152A5-8370-4C59-BF4D-363E065D029F}"/>
              </a:ext>
            </a:extLst>
          </p:cNvPr>
          <p:cNvSpPr>
            <a:spLocks noGrp="1"/>
          </p:cNvSpPr>
          <p:nvPr/>
        </p:nvSpPr>
        <p:spPr>
          <a:xfrm>
            <a:off x="0" y="32575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0" name="rule-380">
            <a:extLst>
              <a:ext uri="{FF2B5EF4-FFF2-40B4-BE49-F238E27FC236}">
                <a16:creationId xmlns:a16="http://schemas.microsoft.com/office/drawing/2014/main" id="{4EF5B438-9A50-41D6-B1BD-27BDB81AFEF8}"/>
              </a:ext>
            </a:extLst>
          </p:cNvPr>
          <p:cNvSpPr>
            <a:spLocks noGrp="1"/>
          </p:cNvSpPr>
          <p:nvPr/>
        </p:nvSpPr>
        <p:spPr>
          <a:xfrm>
            <a:off x="0" y="36195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1" name="rule-418">
            <a:extLst>
              <a:ext uri="{FF2B5EF4-FFF2-40B4-BE49-F238E27FC236}">
                <a16:creationId xmlns:a16="http://schemas.microsoft.com/office/drawing/2014/main" id="{6E0A9E3B-BFB6-4CDB-BE9C-B81362BF9DB7}"/>
              </a:ext>
            </a:extLst>
          </p:cNvPr>
          <p:cNvSpPr>
            <a:spLocks noGrp="1"/>
          </p:cNvSpPr>
          <p:nvPr/>
        </p:nvSpPr>
        <p:spPr>
          <a:xfrm>
            <a:off x="0" y="39814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2" name="rule-456">
            <a:extLst>
              <a:ext uri="{FF2B5EF4-FFF2-40B4-BE49-F238E27FC236}">
                <a16:creationId xmlns:a16="http://schemas.microsoft.com/office/drawing/2014/main" id="{FC4DD1DC-1912-426E-B655-6C98FCD8AEEC}"/>
              </a:ext>
            </a:extLst>
          </p:cNvPr>
          <p:cNvSpPr>
            <a:spLocks noGrp="1"/>
          </p:cNvSpPr>
          <p:nvPr/>
        </p:nvSpPr>
        <p:spPr>
          <a:xfrm>
            <a:off x="0" y="43434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3" name="rule-494">
            <a:extLst>
              <a:ext uri="{FF2B5EF4-FFF2-40B4-BE49-F238E27FC236}">
                <a16:creationId xmlns:a16="http://schemas.microsoft.com/office/drawing/2014/main" id="{757B9E1B-93A7-4AE3-837C-937ED95406E1}"/>
              </a:ext>
            </a:extLst>
          </p:cNvPr>
          <p:cNvSpPr>
            <a:spLocks noGrp="1"/>
          </p:cNvSpPr>
          <p:nvPr/>
        </p:nvSpPr>
        <p:spPr>
          <a:xfrm>
            <a:off x="0" y="47053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4" name="rule-532">
            <a:extLst>
              <a:ext uri="{FF2B5EF4-FFF2-40B4-BE49-F238E27FC236}">
                <a16:creationId xmlns:a16="http://schemas.microsoft.com/office/drawing/2014/main" id="{C7ACD85D-B0CA-4DD5-8EBA-BA48F6A4D918}"/>
              </a:ext>
            </a:extLst>
          </p:cNvPr>
          <p:cNvSpPr>
            <a:spLocks noGrp="1"/>
          </p:cNvSpPr>
          <p:nvPr/>
        </p:nvSpPr>
        <p:spPr>
          <a:xfrm>
            <a:off x="0" y="50673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5" name="rule-570">
            <a:extLst>
              <a:ext uri="{FF2B5EF4-FFF2-40B4-BE49-F238E27FC236}">
                <a16:creationId xmlns:a16="http://schemas.microsoft.com/office/drawing/2014/main" id="{1A0C28FC-CD96-4998-B3F2-BADEDF9C4E7E}"/>
              </a:ext>
            </a:extLst>
          </p:cNvPr>
          <p:cNvSpPr>
            <a:spLocks noGrp="1"/>
          </p:cNvSpPr>
          <p:nvPr/>
        </p:nvSpPr>
        <p:spPr>
          <a:xfrm>
            <a:off x="0" y="54292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6" name="rule-608">
            <a:extLst>
              <a:ext uri="{FF2B5EF4-FFF2-40B4-BE49-F238E27FC236}">
                <a16:creationId xmlns:a16="http://schemas.microsoft.com/office/drawing/2014/main" id="{A2621B25-407A-4183-AFDC-876D15706138}"/>
              </a:ext>
            </a:extLst>
          </p:cNvPr>
          <p:cNvSpPr>
            <a:spLocks noGrp="1"/>
          </p:cNvSpPr>
          <p:nvPr/>
        </p:nvSpPr>
        <p:spPr>
          <a:xfrm>
            <a:off x="0" y="57912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7" name="rule-646">
            <a:extLst>
              <a:ext uri="{FF2B5EF4-FFF2-40B4-BE49-F238E27FC236}">
                <a16:creationId xmlns:a16="http://schemas.microsoft.com/office/drawing/2014/main" id="{DEC0667F-2EC9-4463-AC59-499CE69457D1}"/>
              </a:ext>
            </a:extLst>
          </p:cNvPr>
          <p:cNvSpPr>
            <a:spLocks noGrp="1"/>
          </p:cNvSpPr>
          <p:nvPr/>
        </p:nvSpPr>
        <p:spPr>
          <a:xfrm>
            <a:off x="0" y="61531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8" name="rule-684">
            <a:extLst>
              <a:ext uri="{FF2B5EF4-FFF2-40B4-BE49-F238E27FC236}">
                <a16:creationId xmlns:a16="http://schemas.microsoft.com/office/drawing/2014/main" id="{A45BBBDE-0482-4945-ABC7-2C6E9052AD13}"/>
              </a:ext>
            </a:extLst>
          </p:cNvPr>
          <p:cNvSpPr>
            <a:spLocks noGrp="1"/>
          </p:cNvSpPr>
          <p:nvPr/>
        </p:nvSpPr>
        <p:spPr>
          <a:xfrm>
            <a:off x="0" y="65151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9" name="red-margin">
            <a:extLst>
              <a:ext uri="{FF2B5EF4-FFF2-40B4-BE49-F238E27FC236}">
                <a16:creationId xmlns:a16="http://schemas.microsoft.com/office/drawing/2014/main" id="{C0AAFD51-48C9-4043-8649-9B02E47A4D1D}"/>
              </a:ext>
            </a:extLst>
          </p:cNvPr>
          <p:cNvSpPr>
            <a:spLocks noGrp="1"/>
          </p:cNvSpPr>
          <p:nvPr/>
        </p:nvSpPr>
        <p:spPr>
          <a:xfrm>
            <a:off x="838200" y="0"/>
            <a:ext cx="19050" cy="6858000"/>
          </a:xfrm>
          <a:prstGeom prst="rect">
            <a:avLst/>
          </a:prstGeom>
          <a:solidFill>
            <a:srgbClr val="E9A5A5"/>
          </a:solidFill>
          <a:ln w="0">
            <a:noFill/>
            <a:prstDash val="solid"/>
          </a:ln>
        </p:spPr>
      </p:sp>
      <p:sp>
        <p:nvSpPr>
          <p:cNvPr id="21" name="section">
            <a:extLst>
              <a:ext uri="{FF2B5EF4-FFF2-40B4-BE49-F238E27FC236}">
                <a16:creationId xmlns:a16="http://schemas.microsoft.com/office/drawing/2014/main" id="{0C36B6F9-F9B0-4350-9715-DCBFD51673AE}"/>
              </a:ext>
            </a:extLst>
          </p:cNvPr>
          <p:cNvSpPr>
            <a:spLocks noGrp="1"/>
          </p:cNvSpPr>
          <p:nvPr/>
        </p:nvSpPr>
        <p:spPr>
          <a:xfrm>
            <a:off x="838200" y="400933"/>
            <a:ext cx="6858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1" i="0">
                <a:solidFill>
                  <a:srgbClr val="164894"/>
                </a:solidFill>
              </a:defRPr>
            </a:pPr>
            <a:r>
              <a:rPr sz="24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MARKET</a:t>
            </a:r>
            <a:r>
              <a:rPr sz="2000" b="1" i="0" dirty="0">
                <a:solidFill>
                  <a:srgbClr val="164894"/>
                </a:solidFill>
              </a:rPr>
              <a:t> </a:t>
            </a:r>
            <a:r>
              <a:rPr sz="24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OPPORTUNITY</a:t>
            </a:r>
          </a:p>
        </p:txBody>
      </p:sp>
      <p:pic>
        <p:nvPicPr>
          <p:cNvPr id="58" name="Picture 57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4386935" y="1114425"/>
            <a:ext cx="7190029" cy="4046541"/>
          </a:xfrm>
          <a:prstGeom prst="rect">
            <a:avLst/>
          </a:prstGeom>
        </p:spPr>
      </p:pic>
      <p:sp>
        <p:nvSpPr>
          <p:cNvPr id="26" name="tam-amount">
            <a:extLst>
              <a:ext uri="{FF2B5EF4-FFF2-40B4-BE49-F238E27FC236}">
                <a16:creationId xmlns:a16="http://schemas.microsoft.com/office/drawing/2014/main" id="{40EF66C4-339A-437E-B47D-121D49BF2153}"/>
              </a:ext>
            </a:extLst>
          </p:cNvPr>
          <p:cNvSpPr>
            <a:spLocks noGrp="1"/>
          </p:cNvSpPr>
          <p:nvPr/>
        </p:nvSpPr>
        <p:spPr>
          <a:xfrm>
            <a:off x="1002843" y="1385887"/>
            <a:ext cx="3476625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3150" b="1" i="0">
                <a:solidFill>
                  <a:srgbClr val="164894"/>
                </a:solidFill>
              </a:defRPr>
            </a:pPr>
            <a:r>
              <a:rPr sz="3150" b="1" i="0" dirty="0">
                <a:solidFill>
                  <a:srgbClr val="164894"/>
                </a:solidFill>
                <a:latin typeface="Comic Sans MS" panose="030F0702030302020204" pitchFamily="66" charset="0"/>
              </a:rPr>
              <a:t>$353B</a:t>
            </a:r>
          </a:p>
        </p:txBody>
      </p:sp>
      <p:sp>
        <p:nvSpPr>
          <p:cNvPr id="27" name="tam-caption">
            <a:extLst>
              <a:ext uri="{FF2B5EF4-FFF2-40B4-BE49-F238E27FC236}">
                <a16:creationId xmlns:a16="http://schemas.microsoft.com/office/drawing/2014/main" id="{85D36AE2-8071-4598-850A-B03A84403416}"/>
              </a:ext>
            </a:extLst>
          </p:cNvPr>
          <p:cNvSpPr>
            <a:spLocks noGrp="1"/>
          </p:cNvSpPr>
          <p:nvPr/>
        </p:nvSpPr>
        <p:spPr>
          <a:xfrm>
            <a:off x="1095375" y="1938338"/>
            <a:ext cx="347662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500" b="1" i="0">
                <a:solidFill>
                  <a:srgbClr val="53657C"/>
                </a:solidFill>
              </a:defRPr>
            </a:pPr>
            <a:r>
              <a:rPr sz="1500" b="1" i="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TAM</a:t>
            </a:r>
          </a:p>
          <a:p>
            <a:pPr algn="ctr">
              <a:defRPr sz="1500" b="1" i="0">
                <a:solidFill>
                  <a:srgbClr val="53657C"/>
                </a:solidFill>
              </a:defRPr>
            </a:pPr>
            <a:r>
              <a:rPr sz="1500" b="1" i="0" dirty="0">
                <a:solidFill>
                  <a:srgbClr val="53657C"/>
                </a:solidFill>
                <a:latin typeface="Comic Sans MS" panose="030F0702030302020204" pitchFamily="66" charset="0"/>
              </a:rPr>
              <a:t>GLOBAL E-LEARNING • 2025</a:t>
            </a:r>
          </a:p>
        </p:txBody>
      </p:sp>
      <p:sp>
        <p:nvSpPr>
          <p:cNvPr id="28" name="sam-amount">
            <a:extLst>
              <a:ext uri="{FF2B5EF4-FFF2-40B4-BE49-F238E27FC236}">
                <a16:creationId xmlns:a16="http://schemas.microsoft.com/office/drawing/2014/main" id="{4FAAE09D-EC6E-4419-A274-8CFE0DD4E782}"/>
              </a:ext>
            </a:extLst>
          </p:cNvPr>
          <p:cNvSpPr>
            <a:spLocks noGrp="1"/>
          </p:cNvSpPr>
          <p:nvPr/>
        </p:nvSpPr>
        <p:spPr>
          <a:xfrm>
            <a:off x="1095375" y="2839616"/>
            <a:ext cx="3476625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3150" b="1" i="0">
                <a:solidFill>
                  <a:srgbClr val="E65B1B"/>
                </a:solidFill>
              </a:defRPr>
            </a:pPr>
            <a:r>
              <a:rPr sz="3150" b="1" i="0" dirty="0">
                <a:solidFill>
                  <a:srgbClr val="E65B1B"/>
                </a:solidFill>
                <a:latin typeface="Comic Sans MS" panose="030F0702030302020204" pitchFamily="66" charset="0"/>
              </a:rPr>
              <a:t>$104.2B</a:t>
            </a:r>
          </a:p>
        </p:txBody>
      </p:sp>
      <p:sp>
        <p:nvSpPr>
          <p:cNvPr id="29" name="sam-caption">
            <a:extLst>
              <a:ext uri="{FF2B5EF4-FFF2-40B4-BE49-F238E27FC236}">
                <a16:creationId xmlns:a16="http://schemas.microsoft.com/office/drawing/2014/main" id="{96F56053-BB17-410F-8C4F-E342FD713761}"/>
              </a:ext>
            </a:extLst>
          </p:cNvPr>
          <p:cNvSpPr>
            <a:spLocks noGrp="1"/>
          </p:cNvSpPr>
          <p:nvPr/>
        </p:nvSpPr>
        <p:spPr>
          <a:xfrm>
            <a:off x="1095375" y="3390108"/>
            <a:ext cx="347662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500" b="1" i="0">
                <a:solidFill>
                  <a:srgbClr val="53657C"/>
                </a:solidFill>
              </a:defRPr>
            </a:pPr>
            <a:r>
              <a:rPr sz="1500" b="1" i="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SAM</a:t>
            </a:r>
          </a:p>
          <a:p>
            <a:pPr algn="ctr">
              <a:defRPr sz="1500" b="1" i="0">
                <a:solidFill>
                  <a:srgbClr val="53657C"/>
                </a:solidFill>
              </a:defRPr>
            </a:pPr>
            <a:r>
              <a:rPr sz="1500" b="1" i="0" dirty="0">
                <a:solidFill>
                  <a:srgbClr val="53657C"/>
                </a:solidFill>
                <a:latin typeface="Comic Sans MS" panose="030F0702030302020204" pitchFamily="66" charset="0"/>
              </a:rPr>
              <a:t>ASIA-PACIFIC • 2025</a:t>
            </a:r>
          </a:p>
        </p:txBody>
      </p:sp>
      <p:sp>
        <p:nvSpPr>
          <p:cNvPr id="30" name="target-amount">
            <a:extLst>
              <a:ext uri="{FF2B5EF4-FFF2-40B4-BE49-F238E27FC236}">
                <a16:creationId xmlns:a16="http://schemas.microsoft.com/office/drawing/2014/main" id="{43934AA3-7411-40E1-96EC-66222326E022}"/>
              </a:ext>
            </a:extLst>
          </p:cNvPr>
          <p:cNvSpPr>
            <a:spLocks noGrp="1"/>
          </p:cNvSpPr>
          <p:nvPr/>
        </p:nvSpPr>
        <p:spPr>
          <a:xfrm>
            <a:off x="1095375" y="4294236"/>
            <a:ext cx="3476625" cy="5238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3150" b="1" i="0">
                <a:solidFill>
                  <a:srgbClr val="17875B"/>
                </a:solidFill>
              </a:defRPr>
            </a:pPr>
            <a:r>
              <a:rPr sz="3150" b="1" i="0" dirty="0">
                <a:solidFill>
                  <a:srgbClr val="17875B"/>
                </a:solidFill>
                <a:latin typeface="Comic Sans MS" panose="030F0702030302020204" pitchFamily="66" charset="0"/>
              </a:rPr>
              <a:t>$1M+</a:t>
            </a:r>
          </a:p>
        </p:txBody>
      </p:sp>
      <p:sp>
        <p:nvSpPr>
          <p:cNvPr id="31" name="target-caption">
            <a:extLst>
              <a:ext uri="{FF2B5EF4-FFF2-40B4-BE49-F238E27FC236}">
                <a16:creationId xmlns:a16="http://schemas.microsoft.com/office/drawing/2014/main" id="{71EA292B-6811-46BC-9212-70DE49B04148}"/>
              </a:ext>
            </a:extLst>
          </p:cNvPr>
          <p:cNvSpPr>
            <a:spLocks noGrp="1"/>
          </p:cNvSpPr>
          <p:nvPr/>
        </p:nvSpPr>
        <p:spPr>
          <a:xfrm>
            <a:off x="1095375" y="4847905"/>
            <a:ext cx="347662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500" b="1" i="0">
                <a:solidFill>
                  <a:srgbClr val="53657C"/>
                </a:solidFill>
              </a:defRPr>
            </a:pPr>
            <a:r>
              <a:rPr sz="1500" b="1" i="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IHS TARGET</a:t>
            </a:r>
          </a:p>
          <a:p>
            <a:pPr algn="ctr">
              <a:defRPr sz="1500" b="1" i="0">
                <a:solidFill>
                  <a:srgbClr val="53657C"/>
                </a:solidFill>
              </a:defRPr>
            </a:pPr>
            <a:r>
              <a:rPr sz="1500" b="1" i="0" dirty="0">
                <a:solidFill>
                  <a:srgbClr val="53657C"/>
                </a:solidFill>
                <a:latin typeface="Comic Sans MS" panose="030F0702030302020204" pitchFamily="66" charset="0"/>
              </a:rPr>
              <a:t>ANNUAL REVENUE • 2031</a:t>
            </a:r>
          </a:p>
        </p:txBody>
      </p:sp>
      <p:sp>
        <p:nvSpPr>
          <p:cNvPr id="32" name="footer-line">
            <a:extLst>
              <a:ext uri="{FF2B5EF4-FFF2-40B4-BE49-F238E27FC236}">
                <a16:creationId xmlns:a16="http://schemas.microsoft.com/office/drawing/2014/main" id="{2C4D8515-8639-46F6-8468-9E389C8FA4A1}"/>
              </a:ext>
            </a:extLst>
          </p:cNvPr>
          <p:cNvSpPr>
            <a:spLocks noGrp="1"/>
          </p:cNvSpPr>
          <p:nvPr/>
        </p:nvSpPr>
        <p:spPr>
          <a:xfrm>
            <a:off x="1057275" y="6162675"/>
            <a:ext cx="9982200" cy="28575"/>
          </a:xfrm>
          <a:prstGeom prst="rect">
            <a:avLst/>
          </a:prstGeom>
          <a:solidFill>
            <a:srgbClr val="164894"/>
          </a:solidFill>
          <a:ln w="0">
            <a:noFill/>
            <a:prstDash val="solid"/>
          </a:ln>
        </p:spPr>
      </p:sp>
      <p:sp>
        <p:nvSpPr>
          <p:cNvPr id="33" name="takeaway">
            <a:extLst>
              <a:ext uri="{FF2B5EF4-FFF2-40B4-BE49-F238E27FC236}">
                <a16:creationId xmlns:a16="http://schemas.microsoft.com/office/drawing/2014/main" id="{9D51D5CE-BF7A-495C-85FC-1E11A1A262FD}"/>
              </a:ext>
            </a:extLst>
          </p:cNvPr>
          <p:cNvSpPr>
            <a:spLocks noGrp="1"/>
          </p:cNvSpPr>
          <p:nvPr/>
        </p:nvSpPr>
        <p:spPr>
          <a:xfrm>
            <a:off x="1066800" y="6267450"/>
            <a:ext cx="99536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800" b="1" i="0">
                <a:solidFill>
                  <a:srgbClr val="193A70"/>
                </a:solidFill>
              </a:defRPr>
            </a:pPr>
            <a:r>
              <a:rPr lang="en-GB" sz="1800" b="1" i="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Source: </a:t>
            </a:r>
            <a:r>
              <a:rPr lang="en-GB" sz="1800" b="1" i="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Grand View Research</a:t>
            </a:r>
            <a:endParaRPr sz="1800" b="1" i="0" dirty="0">
              <a:solidFill>
                <a:schemeClr val="tx1">
                  <a:lumMod val="95000"/>
                  <a:lumOff val="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C01391A8-2F12-E42A-6423-92A20ACC78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77" y="106182"/>
            <a:ext cx="683947" cy="665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22990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drape"/>
        <p:sndAc>
          <p:stSnd>
            <p:snd r:embed="rId3" name="Page Turn Sound.wav"/>
          </p:stSnd>
        </p:sndAc>
      </p:transition>
    </mc:Choice>
    <mc:Fallback>
      <p:transition spd="slow">
        <p:fade/>
        <p:sndAc>
          <p:stSnd>
            <p:snd r:embed="rId3" name="Page Turn Sound.wav"/>
          </p:stSnd>
        </p:sndAc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ule-38">
            <a:extLst>
              <a:ext uri="{FF2B5EF4-FFF2-40B4-BE49-F238E27FC236}">
                <a16:creationId xmlns:a16="http://schemas.microsoft.com/office/drawing/2014/main" id="{EAD8E1A5-4F31-418C-A035-CF989917754D}"/>
              </a:ext>
            </a:extLst>
          </p:cNvPr>
          <p:cNvSpPr>
            <a:spLocks noGrp="1"/>
          </p:cNvSpPr>
          <p:nvPr/>
        </p:nvSpPr>
        <p:spPr>
          <a:xfrm>
            <a:off x="0" y="3619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2" name="rule-76">
            <a:extLst>
              <a:ext uri="{FF2B5EF4-FFF2-40B4-BE49-F238E27FC236}">
                <a16:creationId xmlns:a16="http://schemas.microsoft.com/office/drawing/2014/main" id="{E98FB4A9-CE2D-4ABA-BFA8-2BC8D0097D51}"/>
              </a:ext>
            </a:extLst>
          </p:cNvPr>
          <p:cNvSpPr>
            <a:spLocks noGrp="1"/>
          </p:cNvSpPr>
          <p:nvPr/>
        </p:nvSpPr>
        <p:spPr>
          <a:xfrm>
            <a:off x="0" y="7239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3" name="rule-114">
            <a:extLst>
              <a:ext uri="{FF2B5EF4-FFF2-40B4-BE49-F238E27FC236}">
                <a16:creationId xmlns:a16="http://schemas.microsoft.com/office/drawing/2014/main" id="{B3CA24A4-84C4-41E5-A9FF-45E7319A2234}"/>
              </a:ext>
            </a:extLst>
          </p:cNvPr>
          <p:cNvSpPr>
            <a:spLocks noGrp="1"/>
          </p:cNvSpPr>
          <p:nvPr/>
        </p:nvSpPr>
        <p:spPr>
          <a:xfrm>
            <a:off x="0" y="10858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4" name="rule-152">
            <a:extLst>
              <a:ext uri="{FF2B5EF4-FFF2-40B4-BE49-F238E27FC236}">
                <a16:creationId xmlns:a16="http://schemas.microsoft.com/office/drawing/2014/main" id="{A9BE5682-5BC5-4205-BA1C-72F04CA8591D}"/>
              </a:ext>
            </a:extLst>
          </p:cNvPr>
          <p:cNvSpPr>
            <a:spLocks noGrp="1"/>
          </p:cNvSpPr>
          <p:nvPr/>
        </p:nvSpPr>
        <p:spPr>
          <a:xfrm>
            <a:off x="0" y="14478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5" name="rule-190">
            <a:extLst>
              <a:ext uri="{FF2B5EF4-FFF2-40B4-BE49-F238E27FC236}">
                <a16:creationId xmlns:a16="http://schemas.microsoft.com/office/drawing/2014/main" id="{608F147B-C7EE-4D20-B27D-F79C0FA45C8B}"/>
              </a:ext>
            </a:extLst>
          </p:cNvPr>
          <p:cNvSpPr>
            <a:spLocks noGrp="1"/>
          </p:cNvSpPr>
          <p:nvPr/>
        </p:nvSpPr>
        <p:spPr>
          <a:xfrm>
            <a:off x="0" y="18097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6" name="rule-228">
            <a:extLst>
              <a:ext uri="{FF2B5EF4-FFF2-40B4-BE49-F238E27FC236}">
                <a16:creationId xmlns:a16="http://schemas.microsoft.com/office/drawing/2014/main" id="{52FD219A-AC3F-421E-9BB3-94FAE3F76775}"/>
              </a:ext>
            </a:extLst>
          </p:cNvPr>
          <p:cNvSpPr>
            <a:spLocks noGrp="1"/>
          </p:cNvSpPr>
          <p:nvPr/>
        </p:nvSpPr>
        <p:spPr>
          <a:xfrm>
            <a:off x="0" y="21717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7" name="rule-266">
            <a:extLst>
              <a:ext uri="{FF2B5EF4-FFF2-40B4-BE49-F238E27FC236}">
                <a16:creationId xmlns:a16="http://schemas.microsoft.com/office/drawing/2014/main" id="{728403E8-1741-4143-814D-C2A1FA00302A}"/>
              </a:ext>
            </a:extLst>
          </p:cNvPr>
          <p:cNvSpPr>
            <a:spLocks noGrp="1"/>
          </p:cNvSpPr>
          <p:nvPr/>
        </p:nvSpPr>
        <p:spPr>
          <a:xfrm>
            <a:off x="0" y="25336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8" name="rule-304">
            <a:extLst>
              <a:ext uri="{FF2B5EF4-FFF2-40B4-BE49-F238E27FC236}">
                <a16:creationId xmlns:a16="http://schemas.microsoft.com/office/drawing/2014/main" id="{90EAD9AC-D21B-44DD-9F54-A4922F1641B8}"/>
              </a:ext>
            </a:extLst>
          </p:cNvPr>
          <p:cNvSpPr>
            <a:spLocks noGrp="1"/>
          </p:cNvSpPr>
          <p:nvPr/>
        </p:nvSpPr>
        <p:spPr>
          <a:xfrm>
            <a:off x="0" y="28956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9" name="rule-342">
            <a:extLst>
              <a:ext uri="{FF2B5EF4-FFF2-40B4-BE49-F238E27FC236}">
                <a16:creationId xmlns:a16="http://schemas.microsoft.com/office/drawing/2014/main" id="{8CD52169-3D71-4922-A3E1-9E70806AAEED}"/>
              </a:ext>
            </a:extLst>
          </p:cNvPr>
          <p:cNvSpPr>
            <a:spLocks noGrp="1"/>
          </p:cNvSpPr>
          <p:nvPr/>
        </p:nvSpPr>
        <p:spPr>
          <a:xfrm>
            <a:off x="0" y="32575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0" name="rule-380">
            <a:extLst>
              <a:ext uri="{FF2B5EF4-FFF2-40B4-BE49-F238E27FC236}">
                <a16:creationId xmlns:a16="http://schemas.microsoft.com/office/drawing/2014/main" id="{47476CA9-3A02-4EA4-9B92-CE61B93CF5C9}"/>
              </a:ext>
            </a:extLst>
          </p:cNvPr>
          <p:cNvSpPr>
            <a:spLocks noGrp="1"/>
          </p:cNvSpPr>
          <p:nvPr/>
        </p:nvSpPr>
        <p:spPr>
          <a:xfrm>
            <a:off x="0" y="36195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1" name="rule-418">
            <a:extLst>
              <a:ext uri="{FF2B5EF4-FFF2-40B4-BE49-F238E27FC236}">
                <a16:creationId xmlns:a16="http://schemas.microsoft.com/office/drawing/2014/main" id="{B2CFD36F-F08E-4F50-A8D2-18FC474D5281}"/>
              </a:ext>
            </a:extLst>
          </p:cNvPr>
          <p:cNvSpPr>
            <a:spLocks noGrp="1"/>
          </p:cNvSpPr>
          <p:nvPr/>
        </p:nvSpPr>
        <p:spPr>
          <a:xfrm>
            <a:off x="0" y="39814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2" name="rule-456">
            <a:extLst>
              <a:ext uri="{FF2B5EF4-FFF2-40B4-BE49-F238E27FC236}">
                <a16:creationId xmlns:a16="http://schemas.microsoft.com/office/drawing/2014/main" id="{B5C6CEB1-8EAB-41A2-A9D9-E6222CF84AC4}"/>
              </a:ext>
            </a:extLst>
          </p:cNvPr>
          <p:cNvSpPr>
            <a:spLocks noGrp="1"/>
          </p:cNvSpPr>
          <p:nvPr/>
        </p:nvSpPr>
        <p:spPr>
          <a:xfrm>
            <a:off x="0" y="43434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3" name="rule-494">
            <a:extLst>
              <a:ext uri="{FF2B5EF4-FFF2-40B4-BE49-F238E27FC236}">
                <a16:creationId xmlns:a16="http://schemas.microsoft.com/office/drawing/2014/main" id="{B449728E-9362-411A-BF86-32F3A72828BC}"/>
              </a:ext>
            </a:extLst>
          </p:cNvPr>
          <p:cNvSpPr>
            <a:spLocks noGrp="1"/>
          </p:cNvSpPr>
          <p:nvPr/>
        </p:nvSpPr>
        <p:spPr>
          <a:xfrm>
            <a:off x="0" y="47053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4" name="rule-532">
            <a:extLst>
              <a:ext uri="{FF2B5EF4-FFF2-40B4-BE49-F238E27FC236}">
                <a16:creationId xmlns:a16="http://schemas.microsoft.com/office/drawing/2014/main" id="{14356D31-9820-4F12-A6B6-88BF979614F8}"/>
              </a:ext>
            </a:extLst>
          </p:cNvPr>
          <p:cNvSpPr>
            <a:spLocks noGrp="1"/>
          </p:cNvSpPr>
          <p:nvPr/>
        </p:nvSpPr>
        <p:spPr>
          <a:xfrm>
            <a:off x="0" y="50673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5" name="rule-570">
            <a:extLst>
              <a:ext uri="{FF2B5EF4-FFF2-40B4-BE49-F238E27FC236}">
                <a16:creationId xmlns:a16="http://schemas.microsoft.com/office/drawing/2014/main" id="{94ADC5F2-C45E-49D4-8F52-962995DF329F}"/>
              </a:ext>
            </a:extLst>
          </p:cNvPr>
          <p:cNvSpPr>
            <a:spLocks noGrp="1"/>
          </p:cNvSpPr>
          <p:nvPr/>
        </p:nvSpPr>
        <p:spPr>
          <a:xfrm>
            <a:off x="0" y="54292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6" name="rule-608">
            <a:extLst>
              <a:ext uri="{FF2B5EF4-FFF2-40B4-BE49-F238E27FC236}">
                <a16:creationId xmlns:a16="http://schemas.microsoft.com/office/drawing/2014/main" id="{1BE205DD-2BA3-42CF-8147-E19B2FCAFAF1}"/>
              </a:ext>
            </a:extLst>
          </p:cNvPr>
          <p:cNvSpPr>
            <a:spLocks noGrp="1"/>
          </p:cNvSpPr>
          <p:nvPr/>
        </p:nvSpPr>
        <p:spPr>
          <a:xfrm>
            <a:off x="0" y="57912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7" name="rule-646">
            <a:extLst>
              <a:ext uri="{FF2B5EF4-FFF2-40B4-BE49-F238E27FC236}">
                <a16:creationId xmlns:a16="http://schemas.microsoft.com/office/drawing/2014/main" id="{48910651-86EC-42EC-9876-0768DD797F99}"/>
              </a:ext>
            </a:extLst>
          </p:cNvPr>
          <p:cNvSpPr>
            <a:spLocks noGrp="1"/>
          </p:cNvSpPr>
          <p:nvPr/>
        </p:nvSpPr>
        <p:spPr>
          <a:xfrm>
            <a:off x="0" y="61531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8" name="rule-684">
            <a:extLst>
              <a:ext uri="{FF2B5EF4-FFF2-40B4-BE49-F238E27FC236}">
                <a16:creationId xmlns:a16="http://schemas.microsoft.com/office/drawing/2014/main" id="{37E0A84F-8F00-45AA-BB7E-AEE9C90D75E9}"/>
              </a:ext>
            </a:extLst>
          </p:cNvPr>
          <p:cNvSpPr>
            <a:spLocks noGrp="1"/>
          </p:cNvSpPr>
          <p:nvPr/>
        </p:nvSpPr>
        <p:spPr>
          <a:xfrm>
            <a:off x="0" y="65151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9" name="red-margin">
            <a:extLst>
              <a:ext uri="{FF2B5EF4-FFF2-40B4-BE49-F238E27FC236}">
                <a16:creationId xmlns:a16="http://schemas.microsoft.com/office/drawing/2014/main" id="{9D643777-1A6C-44B8-97C6-ADD26C2AD928}"/>
              </a:ext>
            </a:extLst>
          </p:cNvPr>
          <p:cNvSpPr>
            <a:spLocks noGrp="1"/>
          </p:cNvSpPr>
          <p:nvPr/>
        </p:nvSpPr>
        <p:spPr>
          <a:xfrm>
            <a:off x="838200" y="0"/>
            <a:ext cx="19050" cy="6858000"/>
          </a:xfrm>
          <a:prstGeom prst="rect">
            <a:avLst/>
          </a:prstGeom>
          <a:solidFill>
            <a:srgbClr val="E9A5A5"/>
          </a:solidFill>
          <a:ln w="0">
            <a:noFill/>
            <a:prstDash val="solid"/>
          </a:ln>
        </p:spPr>
      </p:sp>
      <p:sp>
        <p:nvSpPr>
          <p:cNvPr id="21" name="section">
            <a:extLst>
              <a:ext uri="{FF2B5EF4-FFF2-40B4-BE49-F238E27FC236}">
                <a16:creationId xmlns:a16="http://schemas.microsoft.com/office/drawing/2014/main" id="{1A42E243-4BF6-440A-80B0-E1A0E81F0677}"/>
              </a:ext>
            </a:extLst>
          </p:cNvPr>
          <p:cNvSpPr>
            <a:spLocks noGrp="1"/>
          </p:cNvSpPr>
          <p:nvPr/>
        </p:nvSpPr>
        <p:spPr>
          <a:xfrm>
            <a:off x="838200" y="389458"/>
            <a:ext cx="6858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1" i="0">
                <a:solidFill>
                  <a:srgbClr val="164894"/>
                </a:solidFill>
              </a:defRPr>
            </a:pPr>
            <a:r>
              <a:rPr sz="24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TRACTION</a:t>
            </a:r>
          </a:p>
        </p:txBody>
      </p:sp>
      <p:sp>
        <p:nvSpPr>
          <p:cNvPr id="23" name="headline">
            <a:extLst>
              <a:ext uri="{FF2B5EF4-FFF2-40B4-BE49-F238E27FC236}">
                <a16:creationId xmlns:a16="http://schemas.microsoft.com/office/drawing/2014/main" id="{ED4E38E7-F9DB-4146-B3F2-C0611CF6B27B}"/>
              </a:ext>
            </a:extLst>
          </p:cNvPr>
          <p:cNvSpPr>
            <a:spLocks noGrp="1"/>
          </p:cNvSpPr>
          <p:nvPr/>
        </p:nvSpPr>
        <p:spPr>
          <a:xfrm>
            <a:off x="2276176" y="1078463"/>
            <a:ext cx="99822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2800" b="1" dirty="0">
                <a:solidFill>
                  <a:schemeClr val="tx2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The first model is no longer a hypothesis.</a:t>
            </a:r>
          </a:p>
        </p:txBody>
      </p:sp>
      <p:sp>
        <p:nvSpPr>
          <p:cNvPr id="25" name="revenue-value">
            <a:extLst>
              <a:ext uri="{FF2B5EF4-FFF2-40B4-BE49-F238E27FC236}">
                <a16:creationId xmlns:a16="http://schemas.microsoft.com/office/drawing/2014/main" id="{E1840EFC-9F46-4167-A887-A27B90C4589D}"/>
              </a:ext>
            </a:extLst>
          </p:cNvPr>
          <p:cNvSpPr>
            <a:spLocks noGrp="1"/>
          </p:cNvSpPr>
          <p:nvPr/>
        </p:nvSpPr>
        <p:spPr>
          <a:xfrm>
            <a:off x="990600" y="2124075"/>
            <a:ext cx="20955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3300" b="1" i="0">
                <a:solidFill>
                  <a:srgbClr val="17875B"/>
                </a:solidFill>
              </a:defRPr>
            </a:pPr>
            <a:r>
              <a:rPr sz="3300" b="1" i="0" dirty="0">
                <a:solidFill>
                  <a:srgbClr val="17875B"/>
                </a:solidFill>
                <a:latin typeface="Comic Sans MS" panose="030F0702030302020204" pitchFamily="66" charset="0"/>
              </a:rPr>
              <a:t>$25K+</a:t>
            </a:r>
          </a:p>
        </p:txBody>
      </p:sp>
      <p:sp>
        <p:nvSpPr>
          <p:cNvPr id="26" name="revenue-caption">
            <a:extLst>
              <a:ext uri="{FF2B5EF4-FFF2-40B4-BE49-F238E27FC236}">
                <a16:creationId xmlns:a16="http://schemas.microsoft.com/office/drawing/2014/main" id="{A8A98EB4-5E83-41E7-840E-13893584F1FB}"/>
              </a:ext>
            </a:extLst>
          </p:cNvPr>
          <p:cNvSpPr>
            <a:spLocks noGrp="1"/>
          </p:cNvSpPr>
          <p:nvPr/>
        </p:nvSpPr>
        <p:spPr>
          <a:xfrm>
            <a:off x="990600" y="2656110"/>
            <a:ext cx="20955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500" b="1" i="0">
                <a:solidFill>
                  <a:srgbClr val="53657C"/>
                </a:solidFill>
              </a:defRPr>
            </a:pPr>
            <a:r>
              <a:rPr sz="1500" b="1" i="0" dirty="0">
                <a:solidFill>
                  <a:srgbClr val="53657C"/>
                </a:solidFill>
                <a:latin typeface="Comic Sans MS" panose="030F0702030302020204" pitchFamily="66" charset="0"/>
              </a:rPr>
              <a:t>REVENUE</a:t>
            </a:r>
          </a:p>
        </p:txBody>
      </p:sp>
      <p:sp>
        <p:nvSpPr>
          <p:cNvPr id="27" name="clients-value">
            <a:extLst>
              <a:ext uri="{FF2B5EF4-FFF2-40B4-BE49-F238E27FC236}">
                <a16:creationId xmlns:a16="http://schemas.microsoft.com/office/drawing/2014/main" id="{5C610D71-460C-4651-B596-6ECD771BB679}"/>
              </a:ext>
            </a:extLst>
          </p:cNvPr>
          <p:cNvSpPr>
            <a:spLocks noGrp="1"/>
          </p:cNvSpPr>
          <p:nvPr/>
        </p:nvSpPr>
        <p:spPr>
          <a:xfrm>
            <a:off x="990600" y="3190875"/>
            <a:ext cx="20955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3225" b="1" i="0">
                <a:solidFill>
                  <a:srgbClr val="164894"/>
                </a:solidFill>
              </a:defRPr>
            </a:pPr>
            <a:r>
              <a:rPr sz="3225" b="1" i="0" dirty="0">
                <a:solidFill>
                  <a:srgbClr val="164894"/>
                </a:solidFill>
                <a:latin typeface="Comic Sans MS" panose="030F0702030302020204" pitchFamily="66" charset="0"/>
              </a:rPr>
              <a:t>350+</a:t>
            </a:r>
          </a:p>
        </p:txBody>
      </p:sp>
      <p:sp>
        <p:nvSpPr>
          <p:cNvPr id="28" name="clients-caption">
            <a:extLst>
              <a:ext uri="{FF2B5EF4-FFF2-40B4-BE49-F238E27FC236}">
                <a16:creationId xmlns:a16="http://schemas.microsoft.com/office/drawing/2014/main" id="{82A930DE-B2F3-485B-A597-F2A367CE8BD4}"/>
              </a:ext>
            </a:extLst>
          </p:cNvPr>
          <p:cNvSpPr>
            <a:spLocks noGrp="1"/>
          </p:cNvSpPr>
          <p:nvPr/>
        </p:nvSpPr>
        <p:spPr>
          <a:xfrm>
            <a:off x="952500" y="3762375"/>
            <a:ext cx="20955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500" b="1" i="0">
                <a:solidFill>
                  <a:srgbClr val="53657C"/>
                </a:solidFill>
              </a:defRPr>
            </a:pPr>
            <a:r>
              <a:rPr sz="1500" b="1" i="0" dirty="0">
                <a:solidFill>
                  <a:srgbClr val="53657C"/>
                </a:solidFill>
                <a:latin typeface="Comic Sans MS" panose="030F0702030302020204" pitchFamily="66" charset="0"/>
              </a:rPr>
              <a:t>CLIENTS</a:t>
            </a:r>
          </a:p>
        </p:txBody>
      </p:sp>
      <p:sp>
        <p:nvSpPr>
          <p:cNvPr id="29" name="months-bg">
            <a:extLst>
              <a:ext uri="{FF2B5EF4-FFF2-40B4-BE49-F238E27FC236}">
                <a16:creationId xmlns:a16="http://schemas.microsoft.com/office/drawing/2014/main" id="{8E3A1DB1-2FFB-4E40-86BA-8FCBA22C2777}"/>
              </a:ext>
            </a:extLst>
          </p:cNvPr>
          <p:cNvSpPr>
            <a:spLocks noGrp="1"/>
          </p:cNvSpPr>
          <p:nvPr/>
        </p:nvSpPr>
        <p:spPr>
          <a:xfrm>
            <a:off x="1152525" y="4377710"/>
            <a:ext cx="1790700" cy="419100"/>
          </a:xfrm>
          <a:prstGeom prst="roundRect">
            <a:avLst>
              <a:gd name="adj" fmla="val 18182"/>
            </a:avLst>
          </a:prstGeom>
          <a:solidFill>
            <a:srgbClr val="FFFDF7">
              <a:alpha val="94902"/>
            </a:srgbClr>
          </a:solidFill>
          <a:ln w="9525">
            <a:solidFill>
              <a:srgbClr val="C8DDF4"/>
            </a:solidFill>
            <a:prstDash val="solid"/>
          </a:ln>
        </p:spPr>
      </p:sp>
      <p:sp>
        <p:nvSpPr>
          <p:cNvPr id="30" name="months">
            <a:extLst>
              <a:ext uri="{FF2B5EF4-FFF2-40B4-BE49-F238E27FC236}">
                <a16:creationId xmlns:a16="http://schemas.microsoft.com/office/drawing/2014/main" id="{FAE79A76-ECB1-46E0-81AC-4F798F90E945}"/>
              </a:ext>
            </a:extLst>
          </p:cNvPr>
          <p:cNvSpPr>
            <a:spLocks noGrp="1"/>
          </p:cNvSpPr>
          <p:nvPr/>
        </p:nvSpPr>
        <p:spPr>
          <a:xfrm>
            <a:off x="1219200" y="4444097"/>
            <a:ext cx="165735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E65B1B"/>
                </a:solidFill>
              </a:defRPr>
            </a:pPr>
            <a:r>
              <a:rPr sz="1650" b="1" i="0" dirty="0">
                <a:solidFill>
                  <a:srgbClr val="E65B1B"/>
                </a:solidFill>
                <a:latin typeface="Comic Sans MS" panose="030F0702030302020204" pitchFamily="66" charset="0"/>
              </a:rPr>
              <a:t>16 MONTHS</a:t>
            </a:r>
          </a:p>
        </p:txBody>
      </p:sp>
      <p:sp>
        <p:nvSpPr>
          <p:cNvPr id="31" name="registered-bg">
            <a:extLst>
              <a:ext uri="{FF2B5EF4-FFF2-40B4-BE49-F238E27FC236}">
                <a16:creationId xmlns:a16="http://schemas.microsoft.com/office/drawing/2014/main" id="{EE8E306D-8045-4C5C-B730-861FAF9C1F18}"/>
              </a:ext>
            </a:extLst>
          </p:cNvPr>
          <p:cNvSpPr>
            <a:spLocks noGrp="1"/>
          </p:cNvSpPr>
          <p:nvPr/>
        </p:nvSpPr>
        <p:spPr>
          <a:xfrm>
            <a:off x="1143000" y="4894782"/>
            <a:ext cx="1790700" cy="600075"/>
          </a:xfrm>
          <a:prstGeom prst="roundRect">
            <a:avLst>
              <a:gd name="adj" fmla="val 12698"/>
            </a:avLst>
          </a:prstGeom>
          <a:solidFill>
            <a:srgbClr val="FFFDF7">
              <a:alpha val="94902"/>
            </a:srgbClr>
          </a:solidFill>
          <a:ln w="9525">
            <a:solidFill>
              <a:srgbClr val="C8DDF4"/>
            </a:solidFill>
            <a:prstDash val="solid"/>
          </a:ln>
        </p:spPr>
      </p:sp>
      <p:sp>
        <p:nvSpPr>
          <p:cNvPr id="32" name="registered">
            <a:extLst>
              <a:ext uri="{FF2B5EF4-FFF2-40B4-BE49-F238E27FC236}">
                <a16:creationId xmlns:a16="http://schemas.microsoft.com/office/drawing/2014/main" id="{F88B1F2D-4289-4BBC-8FEA-B83301114D75}"/>
              </a:ext>
            </a:extLst>
          </p:cNvPr>
          <p:cNvSpPr>
            <a:spLocks noGrp="1"/>
          </p:cNvSpPr>
          <p:nvPr/>
        </p:nvSpPr>
        <p:spPr>
          <a:xfrm>
            <a:off x="1171575" y="4943477"/>
            <a:ext cx="1657350" cy="5619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425" b="1" i="0">
                <a:solidFill>
                  <a:srgbClr val="17875B"/>
                </a:solidFill>
              </a:defRPr>
            </a:pPr>
            <a:r>
              <a:rPr sz="1425" b="1" i="0" dirty="0">
                <a:solidFill>
                  <a:srgbClr val="17875B"/>
                </a:solidFill>
                <a:latin typeface="Comic Sans MS" panose="030F0702030302020204" pitchFamily="66" charset="0"/>
              </a:rPr>
              <a:t>SECP + FBR</a:t>
            </a:r>
          </a:p>
          <a:p>
            <a:pPr algn="ctr">
              <a:defRPr sz="1425" b="1" i="0">
                <a:solidFill>
                  <a:srgbClr val="17875B"/>
                </a:solidFill>
              </a:defRPr>
            </a:pPr>
            <a:r>
              <a:rPr sz="1425" b="1" i="0" dirty="0">
                <a:solidFill>
                  <a:srgbClr val="17875B"/>
                </a:solidFill>
                <a:latin typeface="Comic Sans MS" panose="030F0702030302020204" pitchFamily="66" charset="0"/>
              </a:rPr>
              <a:t>REGISTERED</a:t>
            </a:r>
          </a:p>
        </p:txBody>
      </p:sp>
      <p:pic>
        <p:nvPicPr>
          <p:cNvPr id="76" name="Picture 75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3152775" y="2084511"/>
            <a:ext cx="5810250" cy="3270003"/>
          </a:xfrm>
          <a:prstGeom prst="rect">
            <a:avLst/>
          </a:prstGeom>
        </p:spPr>
      </p:pic>
      <p:sp>
        <p:nvSpPr>
          <p:cNvPr id="34" name="active-value">
            <a:extLst>
              <a:ext uri="{FF2B5EF4-FFF2-40B4-BE49-F238E27FC236}">
                <a16:creationId xmlns:a16="http://schemas.microsoft.com/office/drawing/2014/main" id="{25C0915C-F187-4E3A-BFF7-FF0BE1ACD77C}"/>
              </a:ext>
            </a:extLst>
          </p:cNvPr>
          <p:cNvSpPr>
            <a:spLocks noGrp="1"/>
          </p:cNvSpPr>
          <p:nvPr/>
        </p:nvSpPr>
        <p:spPr>
          <a:xfrm>
            <a:off x="9143999" y="2114550"/>
            <a:ext cx="20955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3225" b="1" i="0">
                <a:solidFill>
                  <a:srgbClr val="E65B1B"/>
                </a:solidFill>
              </a:defRPr>
            </a:pPr>
            <a:r>
              <a:rPr sz="3225" b="1" i="0" dirty="0">
                <a:solidFill>
                  <a:srgbClr val="E65B1B"/>
                </a:solidFill>
                <a:latin typeface="Comic Sans MS" panose="030F0702030302020204" pitchFamily="66" charset="0"/>
              </a:rPr>
              <a:t>150+</a:t>
            </a:r>
          </a:p>
        </p:txBody>
      </p:sp>
      <p:sp>
        <p:nvSpPr>
          <p:cNvPr id="35" name="active-caption">
            <a:extLst>
              <a:ext uri="{FF2B5EF4-FFF2-40B4-BE49-F238E27FC236}">
                <a16:creationId xmlns:a16="http://schemas.microsoft.com/office/drawing/2014/main" id="{CCF10EB6-D92C-411B-A1CF-0BB1556F8C2B}"/>
              </a:ext>
            </a:extLst>
          </p:cNvPr>
          <p:cNvSpPr>
            <a:spLocks noGrp="1"/>
          </p:cNvSpPr>
          <p:nvPr/>
        </p:nvSpPr>
        <p:spPr>
          <a:xfrm>
            <a:off x="9139237" y="2682551"/>
            <a:ext cx="20955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500" b="1" i="0">
                <a:solidFill>
                  <a:srgbClr val="53657C"/>
                </a:solidFill>
              </a:defRPr>
            </a:pPr>
            <a:r>
              <a:rPr sz="1500" b="1" i="0" dirty="0">
                <a:solidFill>
                  <a:srgbClr val="53657C"/>
                </a:solidFill>
                <a:latin typeface="Comic Sans MS" panose="030F0702030302020204" pitchFamily="66" charset="0"/>
              </a:rPr>
              <a:t>ACTIVE</a:t>
            </a:r>
          </a:p>
          <a:p>
            <a:pPr algn="ctr">
              <a:defRPr sz="1500" b="1" i="0">
                <a:solidFill>
                  <a:srgbClr val="53657C"/>
                </a:solidFill>
              </a:defRPr>
            </a:pPr>
            <a:r>
              <a:rPr sz="1500" b="1" i="0" dirty="0">
                <a:solidFill>
                  <a:srgbClr val="53657C"/>
                </a:solidFill>
                <a:latin typeface="Comic Sans MS" panose="030F0702030302020204" pitchFamily="66" charset="0"/>
              </a:rPr>
              <a:t>SUBSCRIPTIONS</a:t>
            </a:r>
          </a:p>
        </p:txBody>
      </p:sp>
      <p:sp>
        <p:nvSpPr>
          <p:cNvPr id="36" name="countries-value">
            <a:extLst>
              <a:ext uri="{FF2B5EF4-FFF2-40B4-BE49-F238E27FC236}">
                <a16:creationId xmlns:a16="http://schemas.microsoft.com/office/drawing/2014/main" id="{74CB9036-C05A-4948-817B-6AD541937AC8}"/>
              </a:ext>
            </a:extLst>
          </p:cNvPr>
          <p:cNvSpPr>
            <a:spLocks noGrp="1"/>
          </p:cNvSpPr>
          <p:nvPr/>
        </p:nvSpPr>
        <p:spPr>
          <a:xfrm>
            <a:off x="9124950" y="3543300"/>
            <a:ext cx="2095500" cy="571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3225" b="1" i="0">
                <a:solidFill>
                  <a:srgbClr val="164894"/>
                </a:solidFill>
              </a:defRPr>
            </a:pPr>
            <a:r>
              <a:rPr sz="3225" b="1" i="0" dirty="0">
                <a:solidFill>
                  <a:srgbClr val="164894"/>
                </a:solidFill>
                <a:latin typeface="Comic Sans MS" panose="030F0702030302020204" pitchFamily="66" charset="0"/>
              </a:rPr>
              <a:t>10+</a:t>
            </a:r>
          </a:p>
        </p:txBody>
      </p:sp>
      <p:sp>
        <p:nvSpPr>
          <p:cNvPr id="37" name="countries-caption">
            <a:extLst>
              <a:ext uri="{FF2B5EF4-FFF2-40B4-BE49-F238E27FC236}">
                <a16:creationId xmlns:a16="http://schemas.microsoft.com/office/drawing/2014/main" id="{5EC544E4-FBA9-4E67-8110-171A9A992BF1}"/>
              </a:ext>
            </a:extLst>
          </p:cNvPr>
          <p:cNvSpPr>
            <a:spLocks noGrp="1"/>
          </p:cNvSpPr>
          <p:nvPr/>
        </p:nvSpPr>
        <p:spPr>
          <a:xfrm>
            <a:off x="9143999" y="4128895"/>
            <a:ext cx="2095500" cy="476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500" b="1" i="0">
                <a:solidFill>
                  <a:srgbClr val="53657C"/>
                </a:solidFill>
              </a:defRPr>
            </a:pPr>
            <a:r>
              <a:rPr sz="1500" b="1" i="0" dirty="0">
                <a:solidFill>
                  <a:srgbClr val="53657C"/>
                </a:solidFill>
                <a:latin typeface="Comic Sans MS" panose="030F0702030302020204" pitchFamily="66" charset="0"/>
              </a:rPr>
              <a:t>COUNTRIES</a:t>
            </a:r>
          </a:p>
        </p:txBody>
      </p:sp>
      <p:sp>
        <p:nvSpPr>
          <p:cNvPr id="38" name="economics-bg">
            <a:extLst>
              <a:ext uri="{FF2B5EF4-FFF2-40B4-BE49-F238E27FC236}">
                <a16:creationId xmlns:a16="http://schemas.microsoft.com/office/drawing/2014/main" id="{05E0D096-FF6F-4D6F-B689-6D43F24BC525}"/>
              </a:ext>
            </a:extLst>
          </p:cNvPr>
          <p:cNvSpPr>
            <a:spLocks noGrp="1"/>
          </p:cNvSpPr>
          <p:nvPr/>
        </p:nvSpPr>
        <p:spPr>
          <a:xfrm>
            <a:off x="9077325" y="4799824"/>
            <a:ext cx="2190750" cy="457200"/>
          </a:xfrm>
          <a:prstGeom prst="roundRect">
            <a:avLst>
              <a:gd name="adj" fmla="val 12586"/>
            </a:avLst>
          </a:prstGeom>
          <a:solidFill>
            <a:srgbClr val="FFFDF7">
              <a:alpha val="94902"/>
            </a:srgbClr>
          </a:solidFill>
          <a:ln w="9525">
            <a:solidFill>
              <a:srgbClr val="C8DDF4"/>
            </a:solidFill>
            <a:prstDash val="solid"/>
          </a:ln>
        </p:spPr>
      </p:sp>
      <p:sp>
        <p:nvSpPr>
          <p:cNvPr id="39" name="economics">
            <a:extLst>
              <a:ext uri="{FF2B5EF4-FFF2-40B4-BE49-F238E27FC236}">
                <a16:creationId xmlns:a16="http://schemas.microsoft.com/office/drawing/2014/main" id="{05A22470-CF0E-4467-A8DB-3E3DD7EB5EF2}"/>
              </a:ext>
            </a:extLst>
          </p:cNvPr>
          <p:cNvSpPr>
            <a:spLocks noGrp="1"/>
          </p:cNvSpPr>
          <p:nvPr/>
        </p:nvSpPr>
        <p:spPr>
          <a:xfrm>
            <a:off x="8963025" y="4862319"/>
            <a:ext cx="2371723" cy="366323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500" b="1" i="0">
                <a:solidFill>
                  <a:srgbClr val="17875B"/>
                </a:solidFill>
              </a:defRPr>
            </a:pPr>
            <a:r>
              <a:rPr sz="1500" b="1" i="0" dirty="0">
                <a:solidFill>
                  <a:srgbClr val="17875B"/>
                </a:solidFill>
              </a:rPr>
              <a:t>~$</a:t>
            </a:r>
            <a:r>
              <a:rPr lang="en-GB" sz="1500" b="1" i="0" dirty="0">
                <a:solidFill>
                  <a:srgbClr val="17875B"/>
                </a:solidFill>
              </a:rPr>
              <a:t>20</a:t>
            </a:r>
            <a:r>
              <a:rPr sz="1500" b="1" i="0" dirty="0">
                <a:solidFill>
                  <a:srgbClr val="17875B"/>
                </a:solidFill>
              </a:rPr>
              <a:t> CAC  →  ~$1</a:t>
            </a:r>
            <a:r>
              <a:rPr lang="en-GB" sz="1500" b="1" i="0" dirty="0">
                <a:solidFill>
                  <a:srgbClr val="17875B"/>
                </a:solidFill>
              </a:rPr>
              <a:t>00</a:t>
            </a:r>
            <a:r>
              <a:rPr sz="1500" b="1" i="0" dirty="0">
                <a:solidFill>
                  <a:srgbClr val="17875B"/>
                </a:solidFill>
              </a:rPr>
              <a:t> LTV</a:t>
            </a:r>
          </a:p>
        </p:txBody>
      </p:sp>
      <p:sp>
        <p:nvSpPr>
          <p:cNvPr id="40" name="ratio-bg">
            <a:extLst>
              <a:ext uri="{FF2B5EF4-FFF2-40B4-BE49-F238E27FC236}">
                <a16:creationId xmlns:a16="http://schemas.microsoft.com/office/drawing/2014/main" id="{9A8D9109-9F3C-4112-8C36-EC87EF02C17B}"/>
              </a:ext>
            </a:extLst>
          </p:cNvPr>
          <p:cNvSpPr>
            <a:spLocks noGrp="1"/>
          </p:cNvSpPr>
          <p:nvPr/>
        </p:nvSpPr>
        <p:spPr>
          <a:xfrm>
            <a:off x="9344025" y="5194820"/>
            <a:ext cx="1695450" cy="381000"/>
          </a:xfrm>
          <a:prstGeom prst="roundRect">
            <a:avLst>
              <a:gd name="adj" fmla="val 20000"/>
            </a:avLst>
          </a:prstGeom>
          <a:solidFill>
            <a:srgbClr val="FFFDF7">
              <a:alpha val="94902"/>
            </a:srgbClr>
          </a:solidFill>
          <a:ln w="9525">
            <a:solidFill>
              <a:srgbClr val="C8DDF4"/>
            </a:solidFill>
            <a:prstDash val="solid"/>
          </a:ln>
        </p:spPr>
      </p:sp>
      <p:sp>
        <p:nvSpPr>
          <p:cNvPr id="41" name="ratio">
            <a:extLst>
              <a:ext uri="{FF2B5EF4-FFF2-40B4-BE49-F238E27FC236}">
                <a16:creationId xmlns:a16="http://schemas.microsoft.com/office/drawing/2014/main" id="{7A0B8D6D-C5EF-4E86-AF26-7DE2F79FEF2C}"/>
              </a:ext>
            </a:extLst>
          </p:cNvPr>
          <p:cNvSpPr>
            <a:spLocks noGrp="1"/>
          </p:cNvSpPr>
          <p:nvPr/>
        </p:nvSpPr>
        <p:spPr>
          <a:xfrm>
            <a:off x="9277350" y="5235451"/>
            <a:ext cx="1790700" cy="276224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500" b="1" i="0">
                <a:solidFill>
                  <a:srgbClr val="164894"/>
                </a:solidFill>
              </a:defRPr>
            </a:pPr>
            <a:r>
              <a:rPr sz="1500" b="1" i="0" dirty="0">
                <a:solidFill>
                  <a:srgbClr val="164894"/>
                </a:solidFill>
                <a:latin typeface="Comic Sans MS" panose="030F0702030302020204" pitchFamily="66" charset="0"/>
              </a:rPr>
              <a:t>~</a:t>
            </a:r>
            <a:r>
              <a:rPr lang="en-GB" sz="1500" b="1" i="0" dirty="0">
                <a:solidFill>
                  <a:srgbClr val="164894"/>
                </a:solidFill>
                <a:latin typeface="Comic Sans MS" panose="030F0702030302020204" pitchFamily="66" charset="0"/>
              </a:rPr>
              <a:t>5</a:t>
            </a:r>
            <a:r>
              <a:rPr sz="1500" b="1" i="0" dirty="0">
                <a:solidFill>
                  <a:srgbClr val="164894"/>
                </a:solidFill>
                <a:latin typeface="Comic Sans MS" panose="030F0702030302020204" pitchFamily="66" charset="0"/>
              </a:rPr>
              <a:t>:1 LTV:CAC</a:t>
            </a:r>
          </a:p>
        </p:txBody>
      </p:sp>
      <p:sp>
        <p:nvSpPr>
          <p:cNvPr id="42" name="footer-line">
            <a:extLst>
              <a:ext uri="{FF2B5EF4-FFF2-40B4-BE49-F238E27FC236}">
                <a16:creationId xmlns:a16="http://schemas.microsoft.com/office/drawing/2014/main" id="{59D432C3-BC2B-4E3A-B5A1-BC73A62F75E9}"/>
              </a:ext>
            </a:extLst>
          </p:cNvPr>
          <p:cNvSpPr>
            <a:spLocks noGrp="1"/>
          </p:cNvSpPr>
          <p:nvPr/>
        </p:nvSpPr>
        <p:spPr>
          <a:xfrm>
            <a:off x="1057275" y="6162675"/>
            <a:ext cx="9982200" cy="28575"/>
          </a:xfrm>
          <a:prstGeom prst="rect">
            <a:avLst/>
          </a:prstGeom>
          <a:solidFill>
            <a:srgbClr val="164894"/>
          </a:solidFill>
          <a:ln w="0">
            <a:noFill/>
            <a:prstDash val="solid"/>
          </a:ln>
        </p:spPr>
      </p:sp>
      <p:sp>
        <p:nvSpPr>
          <p:cNvPr id="43" name="takeaway">
            <a:extLst>
              <a:ext uri="{FF2B5EF4-FFF2-40B4-BE49-F238E27FC236}">
                <a16:creationId xmlns:a16="http://schemas.microsoft.com/office/drawing/2014/main" id="{576F494A-D9BA-4926-B30D-2AC36EB5197C}"/>
              </a:ext>
            </a:extLst>
          </p:cNvPr>
          <p:cNvSpPr>
            <a:spLocks noGrp="1"/>
          </p:cNvSpPr>
          <p:nvPr/>
        </p:nvSpPr>
        <p:spPr>
          <a:xfrm>
            <a:off x="1118311" y="6312941"/>
            <a:ext cx="99536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725" b="1" i="0">
                <a:solidFill>
                  <a:srgbClr val="193A70"/>
                </a:solidFill>
              </a:defRPr>
            </a:pPr>
            <a:r>
              <a:rPr sz="1400" b="1" i="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COMMERCIAL PROOF IS IN PLACE BEFORE THE NEXT PRODUCT LAYER</a:t>
            </a:r>
          </a:p>
        </p:txBody>
      </p:sp>
      <p:pic>
        <p:nvPicPr>
          <p:cNvPr id="45" name="Picture 44">
            <a:extLst>
              <a:ext uri="{FF2B5EF4-FFF2-40B4-BE49-F238E27FC236}">
                <a16:creationId xmlns:a16="http://schemas.microsoft.com/office/drawing/2014/main" id="{E80CB652-0564-6FAD-6675-35FAE7D53E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77" y="106182"/>
            <a:ext cx="683947" cy="665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5411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drape"/>
        <p:sndAc>
          <p:stSnd>
            <p:snd r:embed="rId3" name="Page Turn Sound.wav"/>
          </p:stSnd>
        </p:sndAc>
      </p:transition>
    </mc:Choice>
    <mc:Fallback>
      <p:transition spd="slow">
        <p:fade/>
        <p:sndAc>
          <p:stSnd>
            <p:snd r:embed="rId3" name="Page Turn Sound.wav"/>
          </p:stSnd>
        </p:sndAc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ule-38">
            <a:extLst>
              <a:ext uri="{FF2B5EF4-FFF2-40B4-BE49-F238E27FC236}">
                <a16:creationId xmlns:a16="http://schemas.microsoft.com/office/drawing/2014/main" id="{3536D207-CE33-4A62-8BBE-8CD66876CCA5}"/>
              </a:ext>
            </a:extLst>
          </p:cNvPr>
          <p:cNvSpPr>
            <a:spLocks noGrp="1"/>
          </p:cNvSpPr>
          <p:nvPr/>
        </p:nvSpPr>
        <p:spPr>
          <a:xfrm>
            <a:off x="0" y="3619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2" name="rule-76">
            <a:extLst>
              <a:ext uri="{FF2B5EF4-FFF2-40B4-BE49-F238E27FC236}">
                <a16:creationId xmlns:a16="http://schemas.microsoft.com/office/drawing/2014/main" id="{A8393E83-0CC5-464B-ACAE-B79CD13DD419}"/>
              </a:ext>
            </a:extLst>
          </p:cNvPr>
          <p:cNvSpPr>
            <a:spLocks noGrp="1"/>
          </p:cNvSpPr>
          <p:nvPr/>
        </p:nvSpPr>
        <p:spPr>
          <a:xfrm>
            <a:off x="0" y="7239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3" name="rule-114">
            <a:extLst>
              <a:ext uri="{FF2B5EF4-FFF2-40B4-BE49-F238E27FC236}">
                <a16:creationId xmlns:a16="http://schemas.microsoft.com/office/drawing/2014/main" id="{EF362DB0-ACC9-4C38-B82C-5FD380FD290C}"/>
              </a:ext>
            </a:extLst>
          </p:cNvPr>
          <p:cNvSpPr>
            <a:spLocks noGrp="1"/>
          </p:cNvSpPr>
          <p:nvPr/>
        </p:nvSpPr>
        <p:spPr>
          <a:xfrm>
            <a:off x="0" y="10858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4" name="rule-152">
            <a:extLst>
              <a:ext uri="{FF2B5EF4-FFF2-40B4-BE49-F238E27FC236}">
                <a16:creationId xmlns:a16="http://schemas.microsoft.com/office/drawing/2014/main" id="{CB686598-0602-4443-AC77-9B5C0AEAC661}"/>
              </a:ext>
            </a:extLst>
          </p:cNvPr>
          <p:cNvSpPr>
            <a:spLocks noGrp="1"/>
          </p:cNvSpPr>
          <p:nvPr/>
        </p:nvSpPr>
        <p:spPr>
          <a:xfrm>
            <a:off x="0" y="14478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5" name="rule-190">
            <a:extLst>
              <a:ext uri="{FF2B5EF4-FFF2-40B4-BE49-F238E27FC236}">
                <a16:creationId xmlns:a16="http://schemas.microsoft.com/office/drawing/2014/main" id="{7EC9E0D9-FC30-4D80-B8A4-76742FC4E2CD}"/>
              </a:ext>
            </a:extLst>
          </p:cNvPr>
          <p:cNvSpPr>
            <a:spLocks noGrp="1"/>
          </p:cNvSpPr>
          <p:nvPr/>
        </p:nvSpPr>
        <p:spPr>
          <a:xfrm>
            <a:off x="0" y="18097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6" name="rule-228">
            <a:extLst>
              <a:ext uri="{FF2B5EF4-FFF2-40B4-BE49-F238E27FC236}">
                <a16:creationId xmlns:a16="http://schemas.microsoft.com/office/drawing/2014/main" id="{3DFE632E-FA44-4999-8492-CB560298BAF4}"/>
              </a:ext>
            </a:extLst>
          </p:cNvPr>
          <p:cNvSpPr>
            <a:spLocks noGrp="1"/>
          </p:cNvSpPr>
          <p:nvPr/>
        </p:nvSpPr>
        <p:spPr>
          <a:xfrm>
            <a:off x="0" y="21717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7" name="rule-266">
            <a:extLst>
              <a:ext uri="{FF2B5EF4-FFF2-40B4-BE49-F238E27FC236}">
                <a16:creationId xmlns:a16="http://schemas.microsoft.com/office/drawing/2014/main" id="{DC83E026-9A56-479F-8C3A-F085B83B4909}"/>
              </a:ext>
            </a:extLst>
          </p:cNvPr>
          <p:cNvSpPr>
            <a:spLocks noGrp="1"/>
          </p:cNvSpPr>
          <p:nvPr/>
        </p:nvSpPr>
        <p:spPr>
          <a:xfrm>
            <a:off x="0" y="25336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8" name="rule-304">
            <a:extLst>
              <a:ext uri="{FF2B5EF4-FFF2-40B4-BE49-F238E27FC236}">
                <a16:creationId xmlns:a16="http://schemas.microsoft.com/office/drawing/2014/main" id="{8DD9531D-C7EF-4250-A51C-E794D29FF420}"/>
              </a:ext>
            </a:extLst>
          </p:cNvPr>
          <p:cNvSpPr>
            <a:spLocks noGrp="1"/>
          </p:cNvSpPr>
          <p:nvPr/>
        </p:nvSpPr>
        <p:spPr>
          <a:xfrm>
            <a:off x="0" y="28956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9" name="rule-342">
            <a:extLst>
              <a:ext uri="{FF2B5EF4-FFF2-40B4-BE49-F238E27FC236}">
                <a16:creationId xmlns:a16="http://schemas.microsoft.com/office/drawing/2014/main" id="{C791FEA3-8B0D-4123-9B9A-B2C502DFD0B2}"/>
              </a:ext>
            </a:extLst>
          </p:cNvPr>
          <p:cNvSpPr>
            <a:spLocks noGrp="1"/>
          </p:cNvSpPr>
          <p:nvPr/>
        </p:nvSpPr>
        <p:spPr>
          <a:xfrm>
            <a:off x="0" y="32575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0" name="rule-380">
            <a:extLst>
              <a:ext uri="{FF2B5EF4-FFF2-40B4-BE49-F238E27FC236}">
                <a16:creationId xmlns:a16="http://schemas.microsoft.com/office/drawing/2014/main" id="{5BB5B374-B4EF-4F6D-8384-19A517C182B9}"/>
              </a:ext>
            </a:extLst>
          </p:cNvPr>
          <p:cNvSpPr>
            <a:spLocks noGrp="1"/>
          </p:cNvSpPr>
          <p:nvPr/>
        </p:nvSpPr>
        <p:spPr>
          <a:xfrm>
            <a:off x="0" y="36195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1" name="rule-418">
            <a:extLst>
              <a:ext uri="{FF2B5EF4-FFF2-40B4-BE49-F238E27FC236}">
                <a16:creationId xmlns:a16="http://schemas.microsoft.com/office/drawing/2014/main" id="{ECF87739-EB5E-4495-8197-847DA1399128}"/>
              </a:ext>
            </a:extLst>
          </p:cNvPr>
          <p:cNvSpPr>
            <a:spLocks noGrp="1"/>
          </p:cNvSpPr>
          <p:nvPr/>
        </p:nvSpPr>
        <p:spPr>
          <a:xfrm>
            <a:off x="0" y="39814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2" name="rule-456">
            <a:extLst>
              <a:ext uri="{FF2B5EF4-FFF2-40B4-BE49-F238E27FC236}">
                <a16:creationId xmlns:a16="http://schemas.microsoft.com/office/drawing/2014/main" id="{F113AFDC-9BBB-46A8-A34E-6DE03D654E5B}"/>
              </a:ext>
            </a:extLst>
          </p:cNvPr>
          <p:cNvSpPr>
            <a:spLocks noGrp="1"/>
          </p:cNvSpPr>
          <p:nvPr/>
        </p:nvSpPr>
        <p:spPr>
          <a:xfrm>
            <a:off x="0" y="43434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3" name="rule-494">
            <a:extLst>
              <a:ext uri="{FF2B5EF4-FFF2-40B4-BE49-F238E27FC236}">
                <a16:creationId xmlns:a16="http://schemas.microsoft.com/office/drawing/2014/main" id="{4165593C-A2F1-44DE-AAF6-06063229209E}"/>
              </a:ext>
            </a:extLst>
          </p:cNvPr>
          <p:cNvSpPr>
            <a:spLocks noGrp="1"/>
          </p:cNvSpPr>
          <p:nvPr/>
        </p:nvSpPr>
        <p:spPr>
          <a:xfrm>
            <a:off x="0" y="47053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4" name="rule-532">
            <a:extLst>
              <a:ext uri="{FF2B5EF4-FFF2-40B4-BE49-F238E27FC236}">
                <a16:creationId xmlns:a16="http://schemas.microsoft.com/office/drawing/2014/main" id="{2BDE1F42-0A76-4E92-8921-6B761036913E}"/>
              </a:ext>
            </a:extLst>
          </p:cNvPr>
          <p:cNvSpPr>
            <a:spLocks noGrp="1"/>
          </p:cNvSpPr>
          <p:nvPr/>
        </p:nvSpPr>
        <p:spPr>
          <a:xfrm>
            <a:off x="0" y="50673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5" name="rule-570">
            <a:extLst>
              <a:ext uri="{FF2B5EF4-FFF2-40B4-BE49-F238E27FC236}">
                <a16:creationId xmlns:a16="http://schemas.microsoft.com/office/drawing/2014/main" id="{6D847346-E033-44BF-ACD4-ABD4D722D012}"/>
              </a:ext>
            </a:extLst>
          </p:cNvPr>
          <p:cNvSpPr>
            <a:spLocks noGrp="1"/>
          </p:cNvSpPr>
          <p:nvPr/>
        </p:nvSpPr>
        <p:spPr>
          <a:xfrm>
            <a:off x="0" y="54292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6" name="rule-608">
            <a:extLst>
              <a:ext uri="{FF2B5EF4-FFF2-40B4-BE49-F238E27FC236}">
                <a16:creationId xmlns:a16="http://schemas.microsoft.com/office/drawing/2014/main" id="{66099DE7-8CE5-4C91-BBE5-AC0DBF4C7232}"/>
              </a:ext>
            </a:extLst>
          </p:cNvPr>
          <p:cNvSpPr>
            <a:spLocks noGrp="1"/>
          </p:cNvSpPr>
          <p:nvPr/>
        </p:nvSpPr>
        <p:spPr>
          <a:xfrm>
            <a:off x="0" y="57912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7" name="rule-646">
            <a:extLst>
              <a:ext uri="{FF2B5EF4-FFF2-40B4-BE49-F238E27FC236}">
                <a16:creationId xmlns:a16="http://schemas.microsoft.com/office/drawing/2014/main" id="{76BC822A-C699-4DC3-9989-F04E8F08635E}"/>
              </a:ext>
            </a:extLst>
          </p:cNvPr>
          <p:cNvSpPr>
            <a:spLocks noGrp="1"/>
          </p:cNvSpPr>
          <p:nvPr/>
        </p:nvSpPr>
        <p:spPr>
          <a:xfrm>
            <a:off x="0" y="61531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8" name="rule-684">
            <a:extLst>
              <a:ext uri="{FF2B5EF4-FFF2-40B4-BE49-F238E27FC236}">
                <a16:creationId xmlns:a16="http://schemas.microsoft.com/office/drawing/2014/main" id="{AC5BFFDD-7DDB-4F7B-BC9A-0C40B308DB43}"/>
              </a:ext>
            </a:extLst>
          </p:cNvPr>
          <p:cNvSpPr>
            <a:spLocks noGrp="1"/>
          </p:cNvSpPr>
          <p:nvPr/>
        </p:nvSpPr>
        <p:spPr>
          <a:xfrm>
            <a:off x="0" y="65151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9" name="red-margin">
            <a:extLst>
              <a:ext uri="{FF2B5EF4-FFF2-40B4-BE49-F238E27FC236}">
                <a16:creationId xmlns:a16="http://schemas.microsoft.com/office/drawing/2014/main" id="{7FCA5A88-494C-40BF-853C-E10B5C08F88E}"/>
              </a:ext>
            </a:extLst>
          </p:cNvPr>
          <p:cNvSpPr>
            <a:spLocks noGrp="1"/>
          </p:cNvSpPr>
          <p:nvPr/>
        </p:nvSpPr>
        <p:spPr>
          <a:xfrm>
            <a:off x="838200" y="0"/>
            <a:ext cx="19050" cy="6858000"/>
          </a:xfrm>
          <a:prstGeom prst="rect">
            <a:avLst/>
          </a:prstGeom>
          <a:solidFill>
            <a:srgbClr val="E9A5A5"/>
          </a:solidFill>
          <a:ln w="0">
            <a:noFill/>
            <a:prstDash val="solid"/>
          </a:ln>
        </p:spPr>
      </p:sp>
      <p:sp>
        <p:nvSpPr>
          <p:cNvPr id="21" name="section">
            <a:extLst>
              <a:ext uri="{FF2B5EF4-FFF2-40B4-BE49-F238E27FC236}">
                <a16:creationId xmlns:a16="http://schemas.microsoft.com/office/drawing/2014/main" id="{A12A5020-D229-4033-B67A-0DC770D1D671}"/>
              </a:ext>
            </a:extLst>
          </p:cNvPr>
          <p:cNvSpPr>
            <a:spLocks noGrp="1"/>
          </p:cNvSpPr>
          <p:nvPr/>
        </p:nvSpPr>
        <p:spPr>
          <a:xfrm>
            <a:off x="838200" y="409575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l">
              <a:defRPr sz="1125" b="1" i="0">
                <a:solidFill>
                  <a:srgbClr val="164894"/>
                </a:solidFill>
              </a:defRPr>
            </a:pPr>
            <a:r>
              <a:rPr sz="24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MEDIA</a:t>
            </a:r>
            <a:r>
              <a:rPr sz="2400" b="1" i="0" dirty="0">
                <a:solidFill>
                  <a:srgbClr val="164894"/>
                </a:solidFill>
              </a:rPr>
              <a:t> </a:t>
            </a:r>
            <a:r>
              <a:rPr sz="24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STRATEGY</a:t>
            </a:r>
          </a:p>
        </p:txBody>
      </p:sp>
      <p:pic>
        <p:nvPicPr>
          <p:cNvPr id="60" name="Picture 59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1977119" y="1032091"/>
            <a:ext cx="7879334" cy="4434481"/>
          </a:xfrm>
          <a:prstGeom prst="rect">
            <a:avLst/>
          </a:prstGeom>
        </p:spPr>
      </p:pic>
      <p:sp>
        <p:nvSpPr>
          <p:cNvPr id="26" name="content-bg">
            <a:extLst>
              <a:ext uri="{FF2B5EF4-FFF2-40B4-BE49-F238E27FC236}">
                <a16:creationId xmlns:a16="http://schemas.microsoft.com/office/drawing/2014/main" id="{82D59A55-FD68-495E-9A1B-962CDEC0646B}"/>
              </a:ext>
            </a:extLst>
          </p:cNvPr>
          <p:cNvSpPr>
            <a:spLocks noGrp="1"/>
          </p:cNvSpPr>
          <p:nvPr/>
        </p:nvSpPr>
        <p:spPr>
          <a:xfrm>
            <a:off x="182896" y="1171575"/>
            <a:ext cx="2333625" cy="400050"/>
          </a:xfrm>
          <a:prstGeom prst="roundRect">
            <a:avLst>
              <a:gd name="adj" fmla="val 19048"/>
            </a:avLst>
          </a:prstGeom>
          <a:solidFill>
            <a:srgbClr val="FFFDF7">
              <a:alpha val="94902"/>
            </a:srgbClr>
          </a:solidFill>
          <a:ln w="9525">
            <a:solidFill>
              <a:srgbClr val="C8DDF4"/>
            </a:solidFill>
            <a:prstDash val="solid"/>
          </a:ln>
        </p:spPr>
        <p:txBody>
          <a:bodyPr/>
          <a:lstStyle/>
          <a:p>
            <a:endParaRPr lang="en-PK" dirty="0"/>
          </a:p>
        </p:txBody>
      </p:sp>
      <p:sp>
        <p:nvSpPr>
          <p:cNvPr id="27" name="content">
            <a:extLst>
              <a:ext uri="{FF2B5EF4-FFF2-40B4-BE49-F238E27FC236}">
                <a16:creationId xmlns:a16="http://schemas.microsoft.com/office/drawing/2014/main" id="{7DFEA700-28E9-4BF8-9210-613267D17D74}"/>
              </a:ext>
            </a:extLst>
          </p:cNvPr>
          <p:cNvSpPr>
            <a:spLocks noGrp="1"/>
          </p:cNvSpPr>
          <p:nvPr/>
        </p:nvSpPr>
        <p:spPr>
          <a:xfrm>
            <a:off x="249572" y="1247775"/>
            <a:ext cx="2200275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425" b="1" i="0">
                <a:solidFill>
                  <a:srgbClr val="164894"/>
                </a:solidFill>
              </a:defRPr>
            </a:pPr>
            <a:r>
              <a:rPr sz="1200" b="1" i="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EDUCATIONAL CONTENT</a:t>
            </a:r>
          </a:p>
        </p:txBody>
      </p:sp>
      <p:sp>
        <p:nvSpPr>
          <p:cNvPr id="28" name="distribution-bg">
            <a:extLst>
              <a:ext uri="{FF2B5EF4-FFF2-40B4-BE49-F238E27FC236}">
                <a16:creationId xmlns:a16="http://schemas.microsoft.com/office/drawing/2014/main" id="{40FBEC0C-A877-4E61-8101-B000907C95BD}"/>
              </a:ext>
            </a:extLst>
          </p:cNvPr>
          <p:cNvSpPr>
            <a:spLocks noGrp="1"/>
          </p:cNvSpPr>
          <p:nvPr/>
        </p:nvSpPr>
        <p:spPr>
          <a:xfrm>
            <a:off x="9789779" y="1190625"/>
            <a:ext cx="2286000" cy="400050"/>
          </a:xfrm>
          <a:prstGeom prst="roundRect">
            <a:avLst>
              <a:gd name="adj" fmla="val 19048"/>
            </a:avLst>
          </a:prstGeom>
          <a:solidFill>
            <a:srgbClr val="FFFDF7">
              <a:alpha val="94902"/>
            </a:srgbClr>
          </a:solidFill>
          <a:ln w="9525">
            <a:solidFill>
              <a:srgbClr val="C8DDF4"/>
            </a:solidFill>
            <a:prstDash val="solid"/>
          </a:ln>
        </p:spPr>
        <p:txBody>
          <a:bodyPr/>
          <a:lstStyle/>
          <a:p>
            <a:endParaRPr lang="en-PK" dirty="0"/>
          </a:p>
        </p:txBody>
      </p:sp>
      <p:sp>
        <p:nvSpPr>
          <p:cNvPr id="29" name="distribution">
            <a:extLst>
              <a:ext uri="{FF2B5EF4-FFF2-40B4-BE49-F238E27FC236}">
                <a16:creationId xmlns:a16="http://schemas.microsoft.com/office/drawing/2014/main" id="{A7F09331-22A5-4A4B-8732-C1541BA991C8}"/>
              </a:ext>
            </a:extLst>
          </p:cNvPr>
          <p:cNvSpPr>
            <a:spLocks noGrp="1"/>
          </p:cNvSpPr>
          <p:nvPr/>
        </p:nvSpPr>
        <p:spPr>
          <a:xfrm>
            <a:off x="9856454" y="1238250"/>
            <a:ext cx="21526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425" b="1" i="0">
                <a:solidFill>
                  <a:srgbClr val="164894"/>
                </a:solidFill>
              </a:defRPr>
            </a:pPr>
            <a:r>
              <a:rPr sz="1200" b="1" i="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PAID DISTRIBUTION</a:t>
            </a:r>
          </a:p>
        </p:txBody>
      </p:sp>
      <p:sp>
        <p:nvSpPr>
          <p:cNvPr id="30" name="trial-bg">
            <a:extLst>
              <a:ext uri="{FF2B5EF4-FFF2-40B4-BE49-F238E27FC236}">
                <a16:creationId xmlns:a16="http://schemas.microsoft.com/office/drawing/2014/main" id="{453A2972-F72B-462B-B762-6F482553931D}"/>
              </a:ext>
            </a:extLst>
          </p:cNvPr>
          <p:cNvSpPr>
            <a:spLocks noGrp="1"/>
          </p:cNvSpPr>
          <p:nvPr/>
        </p:nvSpPr>
        <p:spPr>
          <a:xfrm>
            <a:off x="4797586" y="3799697"/>
            <a:ext cx="2425376" cy="323461"/>
          </a:xfrm>
          <a:prstGeom prst="roundRect">
            <a:avLst>
              <a:gd name="adj" fmla="val 18182"/>
            </a:avLst>
          </a:prstGeom>
          <a:solidFill>
            <a:srgbClr val="FFFDF7">
              <a:alpha val="94902"/>
            </a:srgbClr>
          </a:solidFill>
          <a:ln w="9525">
            <a:solidFill>
              <a:srgbClr val="C8DDF4"/>
            </a:solidFill>
            <a:prstDash val="solid"/>
          </a:ln>
        </p:spPr>
      </p:sp>
      <p:sp>
        <p:nvSpPr>
          <p:cNvPr id="31" name="trial">
            <a:extLst>
              <a:ext uri="{FF2B5EF4-FFF2-40B4-BE49-F238E27FC236}">
                <a16:creationId xmlns:a16="http://schemas.microsoft.com/office/drawing/2014/main" id="{01E72F60-31DB-4A93-B1C3-956F32D8A0B7}"/>
              </a:ext>
            </a:extLst>
          </p:cNvPr>
          <p:cNvSpPr>
            <a:spLocks noGrp="1"/>
          </p:cNvSpPr>
          <p:nvPr/>
        </p:nvSpPr>
        <p:spPr>
          <a:xfrm>
            <a:off x="4600574" y="3838575"/>
            <a:ext cx="2819400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500" b="1" i="0">
                <a:solidFill>
                  <a:srgbClr val="E65B1B"/>
                </a:solidFill>
              </a:defRPr>
            </a:pPr>
            <a:r>
              <a:rPr sz="1200" b="1" i="0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AUTOMATED FREE TRIAL</a:t>
            </a:r>
          </a:p>
        </p:txBody>
      </p:sp>
      <p:sp>
        <p:nvSpPr>
          <p:cNvPr id="32" name="conversion-bg">
            <a:extLst>
              <a:ext uri="{FF2B5EF4-FFF2-40B4-BE49-F238E27FC236}">
                <a16:creationId xmlns:a16="http://schemas.microsoft.com/office/drawing/2014/main" id="{BE5A0818-B892-4584-830A-E5173BE8CF85}"/>
              </a:ext>
            </a:extLst>
          </p:cNvPr>
          <p:cNvSpPr>
            <a:spLocks noGrp="1"/>
          </p:cNvSpPr>
          <p:nvPr/>
        </p:nvSpPr>
        <p:spPr>
          <a:xfrm>
            <a:off x="2647950" y="5429250"/>
            <a:ext cx="6429375" cy="419100"/>
          </a:xfrm>
          <a:prstGeom prst="roundRect">
            <a:avLst>
              <a:gd name="adj" fmla="val 18182"/>
            </a:avLst>
          </a:prstGeom>
          <a:solidFill>
            <a:srgbClr val="FFFDF7">
              <a:alpha val="94902"/>
            </a:srgbClr>
          </a:solidFill>
          <a:ln w="9525">
            <a:solidFill>
              <a:srgbClr val="C8DDF4"/>
            </a:solidFill>
            <a:prstDash val="solid"/>
          </a:ln>
        </p:spPr>
      </p:sp>
      <p:sp>
        <p:nvSpPr>
          <p:cNvPr id="33" name="conversion">
            <a:extLst>
              <a:ext uri="{FF2B5EF4-FFF2-40B4-BE49-F238E27FC236}">
                <a16:creationId xmlns:a16="http://schemas.microsoft.com/office/drawing/2014/main" id="{BFDC24B8-5940-49FD-B536-4A42B9F279DB}"/>
              </a:ext>
            </a:extLst>
          </p:cNvPr>
          <p:cNvSpPr>
            <a:spLocks noGrp="1"/>
          </p:cNvSpPr>
          <p:nvPr/>
        </p:nvSpPr>
        <p:spPr>
          <a:xfrm>
            <a:off x="2768773" y="5505450"/>
            <a:ext cx="6296025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500" b="1" i="0">
                <a:solidFill>
                  <a:srgbClr val="17875B"/>
                </a:solidFill>
              </a:defRPr>
            </a:pPr>
            <a:r>
              <a:rPr sz="1500" b="1" i="0" dirty="0">
                <a:solidFill>
                  <a:srgbClr val="17875B"/>
                </a:solidFill>
                <a:latin typeface="Comic Sans MS" panose="030F0702030302020204" pitchFamily="66" charset="0"/>
              </a:rPr>
              <a:t>ENROLL  →  PROGRESS  →  RETAIN  →  REFER</a:t>
            </a:r>
          </a:p>
        </p:txBody>
      </p:sp>
      <p:sp>
        <p:nvSpPr>
          <p:cNvPr id="34" name="footer-line">
            <a:extLst>
              <a:ext uri="{FF2B5EF4-FFF2-40B4-BE49-F238E27FC236}">
                <a16:creationId xmlns:a16="http://schemas.microsoft.com/office/drawing/2014/main" id="{D2C44585-CB2D-49CE-BB75-27B4F161F022}"/>
              </a:ext>
            </a:extLst>
          </p:cNvPr>
          <p:cNvSpPr>
            <a:spLocks noGrp="1"/>
          </p:cNvSpPr>
          <p:nvPr/>
        </p:nvSpPr>
        <p:spPr>
          <a:xfrm>
            <a:off x="1019174" y="6286500"/>
            <a:ext cx="9982200" cy="28575"/>
          </a:xfrm>
          <a:prstGeom prst="rect">
            <a:avLst/>
          </a:prstGeom>
          <a:solidFill>
            <a:srgbClr val="164894"/>
          </a:solidFill>
          <a:ln w="0">
            <a:noFill/>
            <a:prstDash val="solid"/>
          </a:ln>
        </p:spPr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F7AEB5CE-C3EC-D24D-5FD5-5218C74CA7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77" y="106182"/>
            <a:ext cx="683947" cy="665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4484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drape"/>
        <p:sndAc>
          <p:stSnd>
            <p:snd r:embed="rId3" name="Page Turn Sound.wav"/>
          </p:stSnd>
        </p:sndAc>
      </p:transition>
    </mc:Choice>
    <mc:Fallback>
      <p:transition spd="slow">
        <p:fade/>
        <p:sndAc>
          <p:stSnd>
            <p:snd r:embed="rId3" name="Page Turn Sound.wav"/>
          </p:stSnd>
        </p:sndAc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ule-38">
            <a:extLst>
              <a:ext uri="{FF2B5EF4-FFF2-40B4-BE49-F238E27FC236}">
                <a16:creationId xmlns:a16="http://schemas.microsoft.com/office/drawing/2014/main" id="{7642424A-8ABC-41E7-A3DF-F8D452AD2406}"/>
              </a:ext>
            </a:extLst>
          </p:cNvPr>
          <p:cNvSpPr>
            <a:spLocks noGrp="1"/>
          </p:cNvSpPr>
          <p:nvPr/>
        </p:nvSpPr>
        <p:spPr>
          <a:xfrm>
            <a:off x="0" y="3619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2" name="rule-76">
            <a:extLst>
              <a:ext uri="{FF2B5EF4-FFF2-40B4-BE49-F238E27FC236}">
                <a16:creationId xmlns:a16="http://schemas.microsoft.com/office/drawing/2014/main" id="{42C357DD-A375-4264-A9E1-F3F3CC09FF99}"/>
              </a:ext>
            </a:extLst>
          </p:cNvPr>
          <p:cNvSpPr>
            <a:spLocks noGrp="1"/>
          </p:cNvSpPr>
          <p:nvPr/>
        </p:nvSpPr>
        <p:spPr>
          <a:xfrm>
            <a:off x="0" y="7239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3" name="rule-114">
            <a:extLst>
              <a:ext uri="{FF2B5EF4-FFF2-40B4-BE49-F238E27FC236}">
                <a16:creationId xmlns:a16="http://schemas.microsoft.com/office/drawing/2014/main" id="{FF07DECF-C2A6-4B4E-94E1-48E33457E1CD}"/>
              </a:ext>
            </a:extLst>
          </p:cNvPr>
          <p:cNvSpPr>
            <a:spLocks noGrp="1"/>
          </p:cNvSpPr>
          <p:nvPr/>
        </p:nvSpPr>
        <p:spPr>
          <a:xfrm>
            <a:off x="0" y="10858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4" name="rule-152">
            <a:extLst>
              <a:ext uri="{FF2B5EF4-FFF2-40B4-BE49-F238E27FC236}">
                <a16:creationId xmlns:a16="http://schemas.microsoft.com/office/drawing/2014/main" id="{818ED8A8-B59E-48FD-914D-B751D00FC10D}"/>
              </a:ext>
            </a:extLst>
          </p:cNvPr>
          <p:cNvSpPr>
            <a:spLocks noGrp="1"/>
          </p:cNvSpPr>
          <p:nvPr/>
        </p:nvSpPr>
        <p:spPr>
          <a:xfrm>
            <a:off x="0" y="14478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5" name="rule-190">
            <a:extLst>
              <a:ext uri="{FF2B5EF4-FFF2-40B4-BE49-F238E27FC236}">
                <a16:creationId xmlns:a16="http://schemas.microsoft.com/office/drawing/2014/main" id="{61F20502-8F8B-46FB-9584-099031A47103}"/>
              </a:ext>
            </a:extLst>
          </p:cNvPr>
          <p:cNvSpPr>
            <a:spLocks noGrp="1"/>
          </p:cNvSpPr>
          <p:nvPr/>
        </p:nvSpPr>
        <p:spPr>
          <a:xfrm>
            <a:off x="0" y="18097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6" name="rule-228">
            <a:extLst>
              <a:ext uri="{FF2B5EF4-FFF2-40B4-BE49-F238E27FC236}">
                <a16:creationId xmlns:a16="http://schemas.microsoft.com/office/drawing/2014/main" id="{1D5D7C66-810C-4533-BC5F-6366EFB36AF5}"/>
              </a:ext>
            </a:extLst>
          </p:cNvPr>
          <p:cNvSpPr>
            <a:spLocks noGrp="1"/>
          </p:cNvSpPr>
          <p:nvPr/>
        </p:nvSpPr>
        <p:spPr>
          <a:xfrm>
            <a:off x="0" y="21717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7" name="rule-266">
            <a:extLst>
              <a:ext uri="{FF2B5EF4-FFF2-40B4-BE49-F238E27FC236}">
                <a16:creationId xmlns:a16="http://schemas.microsoft.com/office/drawing/2014/main" id="{58B6E59C-8ED6-4DD9-9429-5252211A8BCF}"/>
              </a:ext>
            </a:extLst>
          </p:cNvPr>
          <p:cNvSpPr>
            <a:spLocks noGrp="1"/>
          </p:cNvSpPr>
          <p:nvPr/>
        </p:nvSpPr>
        <p:spPr>
          <a:xfrm>
            <a:off x="0" y="25336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8" name="rule-304">
            <a:extLst>
              <a:ext uri="{FF2B5EF4-FFF2-40B4-BE49-F238E27FC236}">
                <a16:creationId xmlns:a16="http://schemas.microsoft.com/office/drawing/2014/main" id="{E5CC52FE-5727-4871-8FA8-83250A55CBE5}"/>
              </a:ext>
            </a:extLst>
          </p:cNvPr>
          <p:cNvSpPr>
            <a:spLocks noGrp="1"/>
          </p:cNvSpPr>
          <p:nvPr/>
        </p:nvSpPr>
        <p:spPr>
          <a:xfrm>
            <a:off x="0" y="28956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9" name="rule-342">
            <a:extLst>
              <a:ext uri="{FF2B5EF4-FFF2-40B4-BE49-F238E27FC236}">
                <a16:creationId xmlns:a16="http://schemas.microsoft.com/office/drawing/2014/main" id="{296545F1-BB8D-43D4-B80D-0E6E3FBC9303}"/>
              </a:ext>
            </a:extLst>
          </p:cNvPr>
          <p:cNvSpPr>
            <a:spLocks noGrp="1"/>
          </p:cNvSpPr>
          <p:nvPr/>
        </p:nvSpPr>
        <p:spPr>
          <a:xfrm>
            <a:off x="0" y="32575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0" name="rule-380">
            <a:extLst>
              <a:ext uri="{FF2B5EF4-FFF2-40B4-BE49-F238E27FC236}">
                <a16:creationId xmlns:a16="http://schemas.microsoft.com/office/drawing/2014/main" id="{F0A01CB4-7B92-43EB-A7BA-675141AFE332}"/>
              </a:ext>
            </a:extLst>
          </p:cNvPr>
          <p:cNvSpPr>
            <a:spLocks noGrp="1"/>
          </p:cNvSpPr>
          <p:nvPr/>
        </p:nvSpPr>
        <p:spPr>
          <a:xfrm>
            <a:off x="0" y="36195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1" name="rule-418">
            <a:extLst>
              <a:ext uri="{FF2B5EF4-FFF2-40B4-BE49-F238E27FC236}">
                <a16:creationId xmlns:a16="http://schemas.microsoft.com/office/drawing/2014/main" id="{4221E79E-4CA6-4306-A1FF-712331453365}"/>
              </a:ext>
            </a:extLst>
          </p:cNvPr>
          <p:cNvSpPr>
            <a:spLocks noGrp="1"/>
          </p:cNvSpPr>
          <p:nvPr/>
        </p:nvSpPr>
        <p:spPr>
          <a:xfrm>
            <a:off x="0" y="39814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2" name="rule-456">
            <a:extLst>
              <a:ext uri="{FF2B5EF4-FFF2-40B4-BE49-F238E27FC236}">
                <a16:creationId xmlns:a16="http://schemas.microsoft.com/office/drawing/2014/main" id="{C39DA771-BF9F-4787-8B99-4AD11C860FCE}"/>
              </a:ext>
            </a:extLst>
          </p:cNvPr>
          <p:cNvSpPr>
            <a:spLocks noGrp="1"/>
          </p:cNvSpPr>
          <p:nvPr/>
        </p:nvSpPr>
        <p:spPr>
          <a:xfrm>
            <a:off x="0" y="43434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3" name="rule-494">
            <a:extLst>
              <a:ext uri="{FF2B5EF4-FFF2-40B4-BE49-F238E27FC236}">
                <a16:creationId xmlns:a16="http://schemas.microsoft.com/office/drawing/2014/main" id="{736012B5-2C17-418F-86A5-0A948BF55215}"/>
              </a:ext>
            </a:extLst>
          </p:cNvPr>
          <p:cNvSpPr>
            <a:spLocks noGrp="1"/>
          </p:cNvSpPr>
          <p:nvPr/>
        </p:nvSpPr>
        <p:spPr>
          <a:xfrm>
            <a:off x="0" y="47053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4" name="rule-532">
            <a:extLst>
              <a:ext uri="{FF2B5EF4-FFF2-40B4-BE49-F238E27FC236}">
                <a16:creationId xmlns:a16="http://schemas.microsoft.com/office/drawing/2014/main" id="{EA3797D7-FE74-41B7-8EEA-4B6528142293}"/>
              </a:ext>
            </a:extLst>
          </p:cNvPr>
          <p:cNvSpPr>
            <a:spLocks noGrp="1"/>
          </p:cNvSpPr>
          <p:nvPr/>
        </p:nvSpPr>
        <p:spPr>
          <a:xfrm>
            <a:off x="0" y="50673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5" name="rule-570">
            <a:extLst>
              <a:ext uri="{FF2B5EF4-FFF2-40B4-BE49-F238E27FC236}">
                <a16:creationId xmlns:a16="http://schemas.microsoft.com/office/drawing/2014/main" id="{B745B73A-70F6-44BB-BF18-DAE435E338D8}"/>
              </a:ext>
            </a:extLst>
          </p:cNvPr>
          <p:cNvSpPr>
            <a:spLocks noGrp="1"/>
          </p:cNvSpPr>
          <p:nvPr/>
        </p:nvSpPr>
        <p:spPr>
          <a:xfrm>
            <a:off x="0" y="54292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6" name="rule-608">
            <a:extLst>
              <a:ext uri="{FF2B5EF4-FFF2-40B4-BE49-F238E27FC236}">
                <a16:creationId xmlns:a16="http://schemas.microsoft.com/office/drawing/2014/main" id="{ACC6A57D-F48A-403D-8963-2A7EE298420F}"/>
              </a:ext>
            </a:extLst>
          </p:cNvPr>
          <p:cNvSpPr>
            <a:spLocks noGrp="1"/>
          </p:cNvSpPr>
          <p:nvPr/>
        </p:nvSpPr>
        <p:spPr>
          <a:xfrm>
            <a:off x="0" y="57912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7" name="rule-646">
            <a:extLst>
              <a:ext uri="{FF2B5EF4-FFF2-40B4-BE49-F238E27FC236}">
                <a16:creationId xmlns:a16="http://schemas.microsoft.com/office/drawing/2014/main" id="{3EC91AF9-B631-444E-9C16-3647D34F9349}"/>
              </a:ext>
            </a:extLst>
          </p:cNvPr>
          <p:cNvSpPr>
            <a:spLocks noGrp="1"/>
          </p:cNvSpPr>
          <p:nvPr/>
        </p:nvSpPr>
        <p:spPr>
          <a:xfrm>
            <a:off x="0" y="61531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8" name="rule-684">
            <a:extLst>
              <a:ext uri="{FF2B5EF4-FFF2-40B4-BE49-F238E27FC236}">
                <a16:creationId xmlns:a16="http://schemas.microsoft.com/office/drawing/2014/main" id="{35FBAF8F-AB57-4340-96A7-8F49BADFC245}"/>
              </a:ext>
            </a:extLst>
          </p:cNvPr>
          <p:cNvSpPr>
            <a:spLocks noGrp="1"/>
          </p:cNvSpPr>
          <p:nvPr/>
        </p:nvSpPr>
        <p:spPr>
          <a:xfrm>
            <a:off x="0" y="65151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9" name="red-margin">
            <a:extLst>
              <a:ext uri="{FF2B5EF4-FFF2-40B4-BE49-F238E27FC236}">
                <a16:creationId xmlns:a16="http://schemas.microsoft.com/office/drawing/2014/main" id="{A0940D2C-AD2E-4434-B31D-6AA10C81F626}"/>
              </a:ext>
            </a:extLst>
          </p:cNvPr>
          <p:cNvSpPr>
            <a:spLocks noGrp="1"/>
          </p:cNvSpPr>
          <p:nvPr/>
        </p:nvSpPr>
        <p:spPr>
          <a:xfrm>
            <a:off x="838200" y="0"/>
            <a:ext cx="19050" cy="6858000"/>
          </a:xfrm>
          <a:prstGeom prst="rect">
            <a:avLst/>
          </a:prstGeom>
          <a:solidFill>
            <a:srgbClr val="E9A5A5"/>
          </a:solidFill>
          <a:ln w="0">
            <a:noFill/>
            <a:prstDash val="solid"/>
          </a:ln>
        </p:spPr>
      </p:sp>
      <p:sp>
        <p:nvSpPr>
          <p:cNvPr id="21" name="section">
            <a:extLst>
              <a:ext uri="{FF2B5EF4-FFF2-40B4-BE49-F238E27FC236}">
                <a16:creationId xmlns:a16="http://schemas.microsoft.com/office/drawing/2014/main" id="{66F278E7-85C0-475C-815F-85494DEAEA64}"/>
              </a:ext>
            </a:extLst>
          </p:cNvPr>
          <p:cNvSpPr>
            <a:spLocks noGrp="1"/>
          </p:cNvSpPr>
          <p:nvPr/>
        </p:nvSpPr>
        <p:spPr>
          <a:xfrm>
            <a:off x="838200" y="400050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24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OPERATING PLATFORM</a:t>
            </a:r>
          </a:p>
        </p:txBody>
      </p:sp>
      <p:pic>
        <p:nvPicPr>
          <p:cNvPr id="56" name="Picture 55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2858689" y="1657350"/>
            <a:ext cx="6465096" cy="3638550"/>
          </a:xfrm>
          <a:prstGeom prst="rect">
            <a:avLst/>
          </a:prstGeom>
        </p:spPr>
      </p:pic>
      <p:sp>
        <p:nvSpPr>
          <p:cNvPr id="26" name="roles-bg">
            <a:extLst>
              <a:ext uri="{FF2B5EF4-FFF2-40B4-BE49-F238E27FC236}">
                <a16:creationId xmlns:a16="http://schemas.microsoft.com/office/drawing/2014/main" id="{A2FAFF9F-1300-467C-B109-8AD8B5CF98FB}"/>
              </a:ext>
            </a:extLst>
          </p:cNvPr>
          <p:cNvSpPr>
            <a:spLocks noGrp="1"/>
          </p:cNvSpPr>
          <p:nvPr/>
        </p:nvSpPr>
        <p:spPr>
          <a:xfrm>
            <a:off x="1085850" y="5286375"/>
            <a:ext cx="5095875" cy="495300"/>
          </a:xfrm>
          <a:prstGeom prst="roundRect">
            <a:avLst>
              <a:gd name="adj" fmla="val 15385"/>
            </a:avLst>
          </a:prstGeom>
          <a:solidFill>
            <a:srgbClr val="EEF5FD"/>
          </a:solidFill>
          <a:ln w="9525">
            <a:solidFill>
              <a:srgbClr val="164894"/>
            </a:solidFill>
            <a:prstDash val="solid"/>
          </a:ln>
        </p:spPr>
      </p:sp>
      <p:sp>
        <p:nvSpPr>
          <p:cNvPr id="27" name="roles">
            <a:extLst>
              <a:ext uri="{FF2B5EF4-FFF2-40B4-BE49-F238E27FC236}">
                <a16:creationId xmlns:a16="http://schemas.microsoft.com/office/drawing/2014/main" id="{4E140105-494D-4E52-85BD-B99110D23CE0}"/>
              </a:ext>
            </a:extLst>
          </p:cNvPr>
          <p:cNvSpPr>
            <a:spLocks noGrp="1"/>
          </p:cNvSpPr>
          <p:nvPr/>
        </p:nvSpPr>
        <p:spPr>
          <a:xfrm>
            <a:off x="1152525" y="5305425"/>
            <a:ext cx="4962525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350" b="1" i="0">
                <a:solidFill>
                  <a:srgbClr val="164894"/>
                </a:solidFill>
              </a:defRPr>
            </a:pPr>
            <a:r>
              <a:rPr sz="1350" b="1" i="0">
                <a:solidFill>
                  <a:srgbClr val="164894"/>
                </a:solidFill>
              </a:rPr>
              <a:t>ADMIN • CSR • OPERATIONS • TRAINER • STUDENT</a:t>
            </a:r>
          </a:p>
        </p:txBody>
      </p:sp>
      <p:sp>
        <p:nvSpPr>
          <p:cNvPr id="28" name="outputs-bg">
            <a:extLst>
              <a:ext uri="{FF2B5EF4-FFF2-40B4-BE49-F238E27FC236}">
                <a16:creationId xmlns:a16="http://schemas.microsoft.com/office/drawing/2014/main" id="{0B8E94EC-1761-4EB9-A8E7-B2ACC7967C35}"/>
              </a:ext>
            </a:extLst>
          </p:cNvPr>
          <p:cNvSpPr>
            <a:spLocks noGrp="1"/>
          </p:cNvSpPr>
          <p:nvPr/>
        </p:nvSpPr>
        <p:spPr>
          <a:xfrm>
            <a:off x="6353175" y="5286375"/>
            <a:ext cx="4762500" cy="495300"/>
          </a:xfrm>
          <a:prstGeom prst="roundRect">
            <a:avLst>
              <a:gd name="adj" fmla="val 15385"/>
            </a:avLst>
          </a:prstGeom>
          <a:solidFill>
            <a:srgbClr val="FFF1E8"/>
          </a:solidFill>
          <a:ln w="9525">
            <a:solidFill>
              <a:srgbClr val="E65B1B"/>
            </a:solidFill>
            <a:prstDash val="solid"/>
          </a:ln>
        </p:spPr>
      </p:sp>
      <p:sp>
        <p:nvSpPr>
          <p:cNvPr id="29" name="outputs">
            <a:extLst>
              <a:ext uri="{FF2B5EF4-FFF2-40B4-BE49-F238E27FC236}">
                <a16:creationId xmlns:a16="http://schemas.microsoft.com/office/drawing/2014/main" id="{8415195C-EB8E-42DB-9F1B-007C159AE810}"/>
              </a:ext>
            </a:extLst>
          </p:cNvPr>
          <p:cNvSpPr>
            <a:spLocks noGrp="1"/>
          </p:cNvSpPr>
          <p:nvPr/>
        </p:nvSpPr>
        <p:spPr>
          <a:xfrm>
            <a:off x="6419850" y="5305425"/>
            <a:ext cx="462915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 i="0">
                <a:solidFill>
                  <a:srgbClr val="E65B1B"/>
                </a:solidFill>
              </a:defRPr>
            </a:pPr>
            <a:r>
              <a:rPr sz="1275" b="1" i="0">
                <a:solidFill>
                  <a:srgbClr val="E65B1B"/>
                </a:solidFill>
              </a:rPr>
              <a:t>CLIENTS • SESSIONS • PAYMENTS • FOLLOW-UPS • DASHBOARDS</a:t>
            </a:r>
          </a:p>
        </p:txBody>
      </p:sp>
      <p:sp>
        <p:nvSpPr>
          <p:cNvPr id="30" name="footer-line">
            <a:extLst>
              <a:ext uri="{FF2B5EF4-FFF2-40B4-BE49-F238E27FC236}">
                <a16:creationId xmlns:a16="http://schemas.microsoft.com/office/drawing/2014/main" id="{371EAD56-3BFB-4E43-9E91-9AD3A54112B0}"/>
              </a:ext>
            </a:extLst>
          </p:cNvPr>
          <p:cNvSpPr>
            <a:spLocks noGrp="1"/>
          </p:cNvSpPr>
          <p:nvPr/>
        </p:nvSpPr>
        <p:spPr>
          <a:xfrm>
            <a:off x="1057275" y="6162675"/>
            <a:ext cx="9982200" cy="28575"/>
          </a:xfrm>
          <a:prstGeom prst="rect">
            <a:avLst/>
          </a:prstGeom>
          <a:solidFill>
            <a:srgbClr val="164894"/>
          </a:solidFill>
          <a:ln w="0">
            <a:noFill/>
            <a:prstDash val="solid"/>
          </a:ln>
        </p:spPr>
      </p:sp>
      <p:sp>
        <p:nvSpPr>
          <p:cNvPr id="31" name="takeaway">
            <a:extLst>
              <a:ext uri="{FF2B5EF4-FFF2-40B4-BE49-F238E27FC236}">
                <a16:creationId xmlns:a16="http://schemas.microsoft.com/office/drawing/2014/main" id="{08CBBE76-5D3E-49DD-8D80-EF458628CD00}"/>
              </a:ext>
            </a:extLst>
          </p:cNvPr>
          <p:cNvSpPr>
            <a:spLocks noGrp="1"/>
          </p:cNvSpPr>
          <p:nvPr/>
        </p:nvSpPr>
        <p:spPr>
          <a:xfrm>
            <a:off x="1071562" y="6334125"/>
            <a:ext cx="995362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650" b="1" i="0">
                <a:solidFill>
                  <a:srgbClr val="193A70"/>
                </a:solidFill>
              </a:defRPr>
            </a:pPr>
            <a:r>
              <a:rPr sz="1200" b="1" i="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THE BUSINESS IS OPERATING ON ITS OWN DIGITAL INFRASTRUCTURE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926EBF9E-8839-F5FA-A261-887C299105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77" y="106182"/>
            <a:ext cx="683947" cy="665812"/>
          </a:xfrm>
          <a:prstGeom prst="rect">
            <a:avLst/>
          </a:prstGeom>
        </p:spPr>
      </p:pic>
      <p:sp>
        <p:nvSpPr>
          <p:cNvPr id="33" name="headline">
            <a:extLst>
              <a:ext uri="{FF2B5EF4-FFF2-40B4-BE49-F238E27FC236}">
                <a16:creationId xmlns:a16="http://schemas.microsoft.com/office/drawing/2014/main" id="{2C95E2D6-78FD-9C79-2051-C6CDDF9D0ACB}"/>
              </a:ext>
            </a:extLst>
          </p:cNvPr>
          <p:cNvSpPr>
            <a:spLocks noGrp="1"/>
          </p:cNvSpPr>
          <p:nvPr/>
        </p:nvSpPr>
        <p:spPr>
          <a:xfrm>
            <a:off x="2033879" y="1066800"/>
            <a:ext cx="99822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2800" b="1" dirty="0">
                <a:solidFill>
                  <a:schemeClr val="tx2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One platform manages every learner journey.</a:t>
            </a:r>
          </a:p>
        </p:txBody>
      </p:sp>
    </p:spTree>
    <p:extLst>
      <p:ext uri="{BB962C8B-B14F-4D97-AF65-F5344CB8AC3E}">
        <p14:creationId xmlns:p14="http://schemas.microsoft.com/office/powerpoint/2010/main" val="19695919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drape"/>
        <p:sndAc>
          <p:stSnd>
            <p:snd r:embed="rId3" name="Page Turn Sound.wav"/>
          </p:stSnd>
        </p:sndAc>
      </p:transition>
    </mc:Choice>
    <mc:Fallback>
      <p:transition spd="slow">
        <p:fade/>
        <p:sndAc>
          <p:stSnd>
            <p:snd r:embed="rId3" name="Page Turn Sound.wav"/>
          </p:stSnd>
        </p:sndAc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ule-38">
            <a:extLst>
              <a:ext uri="{FF2B5EF4-FFF2-40B4-BE49-F238E27FC236}">
                <a16:creationId xmlns:a16="http://schemas.microsoft.com/office/drawing/2014/main" id="{DEE32160-41A5-464C-901E-90D8F317CC08}"/>
              </a:ext>
            </a:extLst>
          </p:cNvPr>
          <p:cNvSpPr>
            <a:spLocks noGrp="1"/>
          </p:cNvSpPr>
          <p:nvPr/>
        </p:nvSpPr>
        <p:spPr>
          <a:xfrm>
            <a:off x="0" y="3619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2" name="rule-76">
            <a:extLst>
              <a:ext uri="{FF2B5EF4-FFF2-40B4-BE49-F238E27FC236}">
                <a16:creationId xmlns:a16="http://schemas.microsoft.com/office/drawing/2014/main" id="{D0B24744-1273-4D49-B073-DCE467AD8831}"/>
              </a:ext>
            </a:extLst>
          </p:cNvPr>
          <p:cNvSpPr>
            <a:spLocks noGrp="1"/>
          </p:cNvSpPr>
          <p:nvPr/>
        </p:nvSpPr>
        <p:spPr>
          <a:xfrm>
            <a:off x="0" y="7239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3" name="rule-114">
            <a:extLst>
              <a:ext uri="{FF2B5EF4-FFF2-40B4-BE49-F238E27FC236}">
                <a16:creationId xmlns:a16="http://schemas.microsoft.com/office/drawing/2014/main" id="{6799AD43-0956-4B32-A054-0332C469E4B6}"/>
              </a:ext>
            </a:extLst>
          </p:cNvPr>
          <p:cNvSpPr>
            <a:spLocks noGrp="1"/>
          </p:cNvSpPr>
          <p:nvPr/>
        </p:nvSpPr>
        <p:spPr>
          <a:xfrm>
            <a:off x="0" y="10858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4" name="rule-152">
            <a:extLst>
              <a:ext uri="{FF2B5EF4-FFF2-40B4-BE49-F238E27FC236}">
                <a16:creationId xmlns:a16="http://schemas.microsoft.com/office/drawing/2014/main" id="{2BF08F4D-B2B0-44B9-919B-241193D33A93}"/>
              </a:ext>
            </a:extLst>
          </p:cNvPr>
          <p:cNvSpPr>
            <a:spLocks noGrp="1"/>
          </p:cNvSpPr>
          <p:nvPr/>
        </p:nvSpPr>
        <p:spPr>
          <a:xfrm>
            <a:off x="0" y="14478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5" name="rule-190">
            <a:extLst>
              <a:ext uri="{FF2B5EF4-FFF2-40B4-BE49-F238E27FC236}">
                <a16:creationId xmlns:a16="http://schemas.microsoft.com/office/drawing/2014/main" id="{22F345CF-84EA-40A8-B4D4-2508436A3856}"/>
              </a:ext>
            </a:extLst>
          </p:cNvPr>
          <p:cNvSpPr>
            <a:spLocks noGrp="1"/>
          </p:cNvSpPr>
          <p:nvPr/>
        </p:nvSpPr>
        <p:spPr>
          <a:xfrm>
            <a:off x="0" y="18097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6" name="rule-228">
            <a:extLst>
              <a:ext uri="{FF2B5EF4-FFF2-40B4-BE49-F238E27FC236}">
                <a16:creationId xmlns:a16="http://schemas.microsoft.com/office/drawing/2014/main" id="{3021393C-E6EE-4384-AA41-7B7E82A5E259}"/>
              </a:ext>
            </a:extLst>
          </p:cNvPr>
          <p:cNvSpPr>
            <a:spLocks noGrp="1"/>
          </p:cNvSpPr>
          <p:nvPr/>
        </p:nvSpPr>
        <p:spPr>
          <a:xfrm>
            <a:off x="0" y="21717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7" name="rule-266">
            <a:extLst>
              <a:ext uri="{FF2B5EF4-FFF2-40B4-BE49-F238E27FC236}">
                <a16:creationId xmlns:a16="http://schemas.microsoft.com/office/drawing/2014/main" id="{6DD9E495-E065-4EF1-943D-37294A43126E}"/>
              </a:ext>
            </a:extLst>
          </p:cNvPr>
          <p:cNvSpPr>
            <a:spLocks noGrp="1"/>
          </p:cNvSpPr>
          <p:nvPr/>
        </p:nvSpPr>
        <p:spPr>
          <a:xfrm>
            <a:off x="0" y="25336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8" name="rule-304">
            <a:extLst>
              <a:ext uri="{FF2B5EF4-FFF2-40B4-BE49-F238E27FC236}">
                <a16:creationId xmlns:a16="http://schemas.microsoft.com/office/drawing/2014/main" id="{C072B04E-1FD4-49E1-8C91-2B191EC341BB}"/>
              </a:ext>
            </a:extLst>
          </p:cNvPr>
          <p:cNvSpPr>
            <a:spLocks noGrp="1"/>
          </p:cNvSpPr>
          <p:nvPr/>
        </p:nvSpPr>
        <p:spPr>
          <a:xfrm>
            <a:off x="0" y="28956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9" name="rule-342">
            <a:extLst>
              <a:ext uri="{FF2B5EF4-FFF2-40B4-BE49-F238E27FC236}">
                <a16:creationId xmlns:a16="http://schemas.microsoft.com/office/drawing/2014/main" id="{63F87FC0-5969-452D-864C-CC38A50F49E9}"/>
              </a:ext>
            </a:extLst>
          </p:cNvPr>
          <p:cNvSpPr>
            <a:spLocks noGrp="1"/>
          </p:cNvSpPr>
          <p:nvPr/>
        </p:nvSpPr>
        <p:spPr>
          <a:xfrm>
            <a:off x="0" y="32575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0" name="rule-380">
            <a:extLst>
              <a:ext uri="{FF2B5EF4-FFF2-40B4-BE49-F238E27FC236}">
                <a16:creationId xmlns:a16="http://schemas.microsoft.com/office/drawing/2014/main" id="{D647247F-42DA-46D6-8D63-BA4154EA47D1}"/>
              </a:ext>
            </a:extLst>
          </p:cNvPr>
          <p:cNvSpPr>
            <a:spLocks noGrp="1"/>
          </p:cNvSpPr>
          <p:nvPr/>
        </p:nvSpPr>
        <p:spPr>
          <a:xfrm>
            <a:off x="0" y="36195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1" name="rule-418">
            <a:extLst>
              <a:ext uri="{FF2B5EF4-FFF2-40B4-BE49-F238E27FC236}">
                <a16:creationId xmlns:a16="http://schemas.microsoft.com/office/drawing/2014/main" id="{E627D9E3-9D53-40FF-8411-67BF3C5A94F9}"/>
              </a:ext>
            </a:extLst>
          </p:cNvPr>
          <p:cNvSpPr>
            <a:spLocks noGrp="1"/>
          </p:cNvSpPr>
          <p:nvPr/>
        </p:nvSpPr>
        <p:spPr>
          <a:xfrm>
            <a:off x="0" y="39814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2" name="rule-456">
            <a:extLst>
              <a:ext uri="{FF2B5EF4-FFF2-40B4-BE49-F238E27FC236}">
                <a16:creationId xmlns:a16="http://schemas.microsoft.com/office/drawing/2014/main" id="{307ED433-C3A0-410B-B9B4-A17052C34243}"/>
              </a:ext>
            </a:extLst>
          </p:cNvPr>
          <p:cNvSpPr>
            <a:spLocks noGrp="1"/>
          </p:cNvSpPr>
          <p:nvPr/>
        </p:nvSpPr>
        <p:spPr>
          <a:xfrm>
            <a:off x="0" y="43434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3" name="rule-494">
            <a:extLst>
              <a:ext uri="{FF2B5EF4-FFF2-40B4-BE49-F238E27FC236}">
                <a16:creationId xmlns:a16="http://schemas.microsoft.com/office/drawing/2014/main" id="{B842EF27-7DC8-4D66-800D-FE074397327E}"/>
              </a:ext>
            </a:extLst>
          </p:cNvPr>
          <p:cNvSpPr>
            <a:spLocks noGrp="1"/>
          </p:cNvSpPr>
          <p:nvPr/>
        </p:nvSpPr>
        <p:spPr>
          <a:xfrm>
            <a:off x="0" y="47053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4" name="rule-532">
            <a:extLst>
              <a:ext uri="{FF2B5EF4-FFF2-40B4-BE49-F238E27FC236}">
                <a16:creationId xmlns:a16="http://schemas.microsoft.com/office/drawing/2014/main" id="{AFDA0EA5-7136-4108-903A-EE968CD90EDF}"/>
              </a:ext>
            </a:extLst>
          </p:cNvPr>
          <p:cNvSpPr>
            <a:spLocks noGrp="1"/>
          </p:cNvSpPr>
          <p:nvPr/>
        </p:nvSpPr>
        <p:spPr>
          <a:xfrm>
            <a:off x="0" y="50673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5" name="rule-570">
            <a:extLst>
              <a:ext uri="{FF2B5EF4-FFF2-40B4-BE49-F238E27FC236}">
                <a16:creationId xmlns:a16="http://schemas.microsoft.com/office/drawing/2014/main" id="{6CF8F3D7-2B5D-43DD-B303-F6171E5EFCCE}"/>
              </a:ext>
            </a:extLst>
          </p:cNvPr>
          <p:cNvSpPr>
            <a:spLocks noGrp="1"/>
          </p:cNvSpPr>
          <p:nvPr/>
        </p:nvSpPr>
        <p:spPr>
          <a:xfrm>
            <a:off x="0" y="54292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6" name="rule-608">
            <a:extLst>
              <a:ext uri="{FF2B5EF4-FFF2-40B4-BE49-F238E27FC236}">
                <a16:creationId xmlns:a16="http://schemas.microsoft.com/office/drawing/2014/main" id="{FF84FE86-F4CC-489C-9B0D-55B7B3FFBC97}"/>
              </a:ext>
            </a:extLst>
          </p:cNvPr>
          <p:cNvSpPr>
            <a:spLocks noGrp="1"/>
          </p:cNvSpPr>
          <p:nvPr/>
        </p:nvSpPr>
        <p:spPr>
          <a:xfrm>
            <a:off x="0" y="57912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7" name="rule-646">
            <a:extLst>
              <a:ext uri="{FF2B5EF4-FFF2-40B4-BE49-F238E27FC236}">
                <a16:creationId xmlns:a16="http://schemas.microsoft.com/office/drawing/2014/main" id="{90B69B1F-2696-449F-8434-65E871F3B552}"/>
              </a:ext>
            </a:extLst>
          </p:cNvPr>
          <p:cNvSpPr>
            <a:spLocks noGrp="1"/>
          </p:cNvSpPr>
          <p:nvPr/>
        </p:nvSpPr>
        <p:spPr>
          <a:xfrm>
            <a:off x="0" y="61531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8" name="rule-684">
            <a:extLst>
              <a:ext uri="{FF2B5EF4-FFF2-40B4-BE49-F238E27FC236}">
                <a16:creationId xmlns:a16="http://schemas.microsoft.com/office/drawing/2014/main" id="{0C757AC6-41AE-4908-A035-A486393CEC9F}"/>
              </a:ext>
            </a:extLst>
          </p:cNvPr>
          <p:cNvSpPr>
            <a:spLocks noGrp="1"/>
          </p:cNvSpPr>
          <p:nvPr/>
        </p:nvSpPr>
        <p:spPr>
          <a:xfrm>
            <a:off x="0" y="65151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9" name="red-margin">
            <a:extLst>
              <a:ext uri="{FF2B5EF4-FFF2-40B4-BE49-F238E27FC236}">
                <a16:creationId xmlns:a16="http://schemas.microsoft.com/office/drawing/2014/main" id="{F41B4B48-DBC8-4B15-ADF2-FA36D7BC851C}"/>
              </a:ext>
            </a:extLst>
          </p:cNvPr>
          <p:cNvSpPr>
            <a:spLocks noGrp="1"/>
          </p:cNvSpPr>
          <p:nvPr/>
        </p:nvSpPr>
        <p:spPr>
          <a:xfrm>
            <a:off x="838200" y="0"/>
            <a:ext cx="19050" cy="6858000"/>
          </a:xfrm>
          <a:prstGeom prst="rect">
            <a:avLst/>
          </a:prstGeom>
          <a:solidFill>
            <a:srgbClr val="E9A5A5"/>
          </a:solidFill>
          <a:ln w="0">
            <a:noFill/>
            <a:prstDash val="solid"/>
          </a:ln>
        </p:spPr>
      </p:sp>
      <p:sp>
        <p:nvSpPr>
          <p:cNvPr id="21" name="section">
            <a:extLst>
              <a:ext uri="{FF2B5EF4-FFF2-40B4-BE49-F238E27FC236}">
                <a16:creationId xmlns:a16="http://schemas.microsoft.com/office/drawing/2014/main" id="{6AE68C95-AAF0-4769-BD38-0A1D805F2D91}"/>
              </a:ext>
            </a:extLst>
          </p:cNvPr>
          <p:cNvSpPr>
            <a:spLocks noGrp="1"/>
          </p:cNvSpPr>
          <p:nvPr/>
        </p:nvSpPr>
        <p:spPr>
          <a:xfrm>
            <a:off x="847725" y="405297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24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COMPETITION &amp;</a:t>
            </a:r>
            <a:r>
              <a:rPr lang="en-GB" sz="24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 EDGE</a:t>
            </a:r>
            <a:endParaRPr sz="2400" b="1" dirty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4" name="subheadline">
            <a:extLst>
              <a:ext uri="{FF2B5EF4-FFF2-40B4-BE49-F238E27FC236}">
                <a16:creationId xmlns:a16="http://schemas.microsoft.com/office/drawing/2014/main" id="{801CAB27-98CC-4527-8F6E-898EF053CF25}"/>
              </a:ext>
            </a:extLst>
          </p:cNvPr>
          <p:cNvSpPr>
            <a:spLocks noGrp="1"/>
          </p:cNvSpPr>
          <p:nvPr/>
        </p:nvSpPr>
        <p:spPr>
          <a:xfrm>
            <a:off x="923626" y="1594467"/>
            <a:ext cx="10685105" cy="381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>
              <a:defRPr sz="1875" b="0" i="0">
                <a:solidFill>
                  <a:srgbClr val="E65B1B"/>
                </a:solidFill>
              </a:defRPr>
            </a:pPr>
            <a:r>
              <a:rPr sz="1400" b="1" i="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Competitors typically solve one dimension</a:t>
            </a:r>
            <a:r>
              <a:rPr lang="en-GB" sz="1400" b="1" i="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 - IHS combines the strongest attributes in one connected experience.</a:t>
            </a:r>
          </a:p>
        </p:txBody>
      </p:sp>
      <p:pic>
        <p:nvPicPr>
          <p:cNvPr id="64" name="Picture 63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3393568" y="2243720"/>
            <a:ext cx="7192843" cy="4048125"/>
          </a:xfrm>
          <a:prstGeom prst="rect">
            <a:avLst/>
          </a:prstGeom>
        </p:spPr>
      </p:pic>
      <p:sp>
        <p:nvSpPr>
          <p:cNvPr id="26" name="r0-bg">
            <a:extLst>
              <a:ext uri="{FF2B5EF4-FFF2-40B4-BE49-F238E27FC236}">
                <a16:creationId xmlns:a16="http://schemas.microsoft.com/office/drawing/2014/main" id="{A229149F-28F0-4CBD-97E0-C159A1C4A6F6}"/>
              </a:ext>
            </a:extLst>
          </p:cNvPr>
          <p:cNvSpPr>
            <a:spLocks noGrp="1"/>
          </p:cNvSpPr>
          <p:nvPr/>
        </p:nvSpPr>
        <p:spPr>
          <a:xfrm>
            <a:off x="1115786" y="1977703"/>
            <a:ext cx="1752600" cy="285750"/>
          </a:xfrm>
          <a:prstGeom prst="roundRect">
            <a:avLst>
              <a:gd name="adj" fmla="val 26667"/>
            </a:avLst>
          </a:prstGeom>
          <a:solidFill>
            <a:srgbClr val="EEF5FD"/>
          </a:solidFill>
          <a:ln w="0">
            <a:solidFill>
              <a:srgbClr val="EEF5FD"/>
            </a:solidFill>
            <a:prstDash val="solid"/>
          </a:ln>
        </p:spPr>
      </p:sp>
      <p:sp>
        <p:nvSpPr>
          <p:cNvPr id="27" name="r0">
            <a:extLst>
              <a:ext uri="{FF2B5EF4-FFF2-40B4-BE49-F238E27FC236}">
                <a16:creationId xmlns:a16="http://schemas.microsoft.com/office/drawing/2014/main" id="{CC6541F2-8800-4AE1-9A5C-C5EB84DE47AC}"/>
              </a:ext>
            </a:extLst>
          </p:cNvPr>
          <p:cNvSpPr>
            <a:spLocks noGrp="1"/>
          </p:cNvSpPr>
          <p:nvPr/>
        </p:nvSpPr>
        <p:spPr>
          <a:xfrm>
            <a:off x="1182461" y="1987228"/>
            <a:ext cx="1619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050" b="1" i="0">
                <a:solidFill>
                  <a:srgbClr val="164894"/>
                </a:solidFill>
              </a:defRPr>
            </a:pPr>
            <a:r>
              <a:rPr sz="1050" b="1" i="0" dirty="0">
                <a:solidFill>
                  <a:srgbClr val="164894"/>
                </a:solidFill>
                <a:latin typeface="Comic Sans MS" panose="030F0702030302020204" pitchFamily="66" charset="0"/>
              </a:rPr>
              <a:t>AFFORDABILITY</a:t>
            </a:r>
          </a:p>
        </p:txBody>
      </p:sp>
      <p:sp>
        <p:nvSpPr>
          <p:cNvPr id="28" name="r1-bg">
            <a:extLst>
              <a:ext uri="{FF2B5EF4-FFF2-40B4-BE49-F238E27FC236}">
                <a16:creationId xmlns:a16="http://schemas.microsoft.com/office/drawing/2014/main" id="{7D73F757-6D1F-4ADE-B3A0-7A53BDAB86B0}"/>
              </a:ext>
            </a:extLst>
          </p:cNvPr>
          <p:cNvSpPr>
            <a:spLocks noGrp="1"/>
          </p:cNvSpPr>
          <p:nvPr/>
        </p:nvSpPr>
        <p:spPr>
          <a:xfrm>
            <a:off x="1049111" y="2696598"/>
            <a:ext cx="1752600" cy="285750"/>
          </a:xfrm>
          <a:prstGeom prst="roundRect">
            <a:avLst>
              <a:gd name="adj" fmla="val 26667"/>
            </a:avLst>
          </a:prstGeom>
          <a:solidFill>
            <a:srgbClr val="EDF8F3"/>
          </a:solidFill>
          <a:ln w="0">
            <a:solidFill>
              <a:srgbClr val="EDF8F3"/>
            </a:solidFill>
            <a:prstDash val="solid"/>
          </a:ln>
        </p:spPr>
      </p:sp>
      <p:sp>
        <p:nvSpPr>
          <p:cNvPr id="29" name="r1">
            <a:extLst>
              <a:ext uri="{FF2B5EF4-FFF2-40B4-BE49-F238E27FC236}">
                <a16:creationId xmlns:a16="http://schemas.microsoft.com/office/drawing/2014/main" id="{3C38326D-F0EE-4235-976B-BD7EF2EDD4E8}"/>
              </a:ext>
            </a:extLst>
          </p:cNvPr>
          <p:cNvSpPr>
            <a:spLocks noGrp="1"/>
          </p:cNvSpPr>
          <p:nvPr/>
        </p:nvSpPr>
        <p:spPr>
          <a:xfrm>
            <a:off x="1115786" y="2706123"/>
            <a:ext cx="1619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1" i="0">
                <a:solidFill>
                  <a:srgbClr val="17875B"/>
                </a:solidFill>
              </a:defRPr>
            </a:pPr>
            <a:r>
              <a:rPr sz="1125" b="1" i="0" dirty="0">
                <a:solidFill>
                  <a:srgbClr val="17875B"/>
                </a:solidFill>
                <a:latin typeface="Comic Sans MS" panose="030F0702030302020204" pitchFamily="66" charset="0"/>
              </a:rPr>
              <a:t>REAL INSTRUCTOR</a:t>
            </a:r>
          </a:p>
        </p:txBody>
      </p:sp>
      <p:sp>
        <p:nvSpPr>
          <p:cNvPr id="30" name="r2-bg">
            <a:extLst>
              <a:ext uri="{FF2B5EF4-FFF2-40B4-BE49-F238E27FC236}">
                <a16:creationId xmlns:a16="http://schemas.microsoft.com/office/drawing/2014/main" id="{C1A01CCA-CBC9-44A0-9D6C-E8C7C09FA88C}"/>
              </a:ext>
            </a:extLst>
          </p:cNvPr>
          <p:cNvSpPr>
            <a:spLocks noGrp="1"/>
          </p:cNvSpPr>
          <p:nvPr/>
        </p:nvSpPr>
        <p:spPr>
          <a:xfrm>
            <a:off x="1106261" y="3453011"/>
            <a:ext cx="1752600" cy="285750"/>
          </a:xfrm>
          <a:prstGeom prst="roundRect">
            <a:avLst>
              <a:gd name="adj" fmla="val 26667"/>
            </a:avLst>
          </a:prstGeom>
          <a:solidFill>
            <a:srgbClr val="FFF1E8"/>
          </a:solidFill>
          <a:ln w="0">
            <a:solidFill>
              <a:srgbClr val="FFF1E8"/>
            </a:solidFill>
            <a:prstDash val="solid"/>
          </a:ln>
        </p:spPr>
      </p:sp>
      <p:sp>
        <p:nvSpPr>
          <p:cNvPr id="31" name="r2">
            <a:extLst>
              <a:ext uri="{FF2B5EF4-FFF2-40B4-BE49-F238E27FC236}">
                <a16:creationId xmlns:a16="http://schemas.microsoft.com/office/drawing/2014/main" id="{E81A3EBA-22C6-478D-88D2-26FB5329891A}"/>
              </a:ext>
            </a:extLst>
          </p:cNvPr>
          <p:cNvSpPr>
            <a:spLocks noGrp="1"/>
          </p:cNvSpPr>
          <p:nvPr/>
        </p:nvSpPr>
        <p:spPr>
          <a:xfrm>
            <a:off x="1172936" y="3462536"/>
            <a:ext cx="1619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1" i="0">
                <a:solidFill>
                  <a:srgbClr val="E65B1B"/>
                </a:solidFill>
              </a:defRPr>
            </a:pPr>
            <a:r>
              <a:rPr sz="1125" b="1" i="0" dirty="0">
                <a:solidFill>
                  <a:srgbClr val="E65B1B"/>
                </a:solidFill>
                <a:latin typeface="Comic Sans MS" panose="030F0702030302020204" pitchFamily="66" charset="0"/>
              </a:rPr>
              <a:t>FLEXIBILITY</a:t>
            </a:r>
          </a:p>
        </p:txBody>
      </p:sp>
      <p:sp>
        <p:nvSpPr>
          <p:cNvPr id="32" name="r3-bg">
            <a:extLst>
              <a:ext uri="{FF2B5EF4-FFF2-40B4-BE49-F238E27FC236}">
                <a16:creationId xmlns:a16="http://schemas.microsoft.com/office/drawing/2014/main" id="{FFF23900-DCCD-43B4-8E54-A1B76E9259AB}"/>
              </a:ext>
            </a:extLst>
          </p:cNvPr>
          <p:cNvSpPr>
            <a:spLocks noGrp="1"/>
          </p:cNvSpPr>
          <p:nvPr/>
        </p:nvSpPr>
        <p:spPr>
          <a:xfrm>
            <a:off x="1069522" y="4129383"/>
            <a:ext cx="1752600" cy="285750"/>
          </a:xfrm>
          <a:prstGeom prst="roundRect">
            <a:avLst>
              <a:gd name="adj" fmla="val 26667"/>
            </a:avLst>
          </a:prstGeom>
          <a:solidFill>
            <a:srgbClr val="EEF5FD"/>
          </a:solidFill>
          <a:ln w="0">
            <a:solidFill>
              <a:srgbClr val="EEF5FD"/>
            </a:solidFill>
            <a:prstDash val="solid"/>
          </a:ln>
        </p:spPr>
      </p:sp>
      <p:sp>
        <p:nvSpPr>
          <p:cNvPr id="33" name="r3">
            <a:extLst>
              <a:ext uri="{FF2B5EF4-FFF2-40B4-BE49-F238E27FC236}">
                <a16:creationId xmlns:a16="http://schemas.microsoft.com/office/drawing/2014/main" id="{91F24028-8F8B-465D-9419-6CC7687425A4}"/>
              </a:ext>
            </a:extLst>
          </p:cNvPr>
          <p:cNvSpPr>
            <a:spLocks noGrp="1"/>
          </p:cNvSpPr>
          <p:nvPr/>
        </p:nvSpPr>
        <p:spPr>
          <a:xfrm>
            <a:off x="1136197" y="4138908"/>
            <a:ext cx="1619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050" b="1" i="0">
                <a:solidFill>
                  <a:srgbClr val="164894"/>
                </a:solidFill>
              </a:defRPr>
            </a:pPr>
            <a:r>
              <a:rPr sz="1050" b="1" i="0">
                <a:solidFill>
                  <a:srgbClr val="164894"/>
                </a:solidFill>
                <a:latin typeface="Comic Sans MS" panose="030F0702030302020204" pitchFamily="66" charset="0"/>
              </a:rPr>
              <a:t>STRUCTURED PATH</a:t>
            </a:r>
          </a:p>
        </p:txBody>
      </p:sp>
      <p:sp>
        <p:nvSpPr>
          <p:cNvPr id="34" name="r4-bg">
            <a:extLst>
              <a:ext uri="{FF2B5EF4-FFF2-40B4-BE49-F238E27FC236}">
                <a16:creationId xmlns:a16="http://schemas.microsoft.com/office/drawing/2014/main" id="{EA2349F5-CC12-4FBE-94D8-E2EF2475C720}"/>
              </a:ext>
            </a:extLst>
          </p:cNvPr>
          <p:cNvSpPr>
            <a:spLocks noGrp="1"/>
          </p:cNvSpPr>
          <p:nvPr/>
        </p:nvSpPr>
        <p:spPr>
          <a:xfrm>
            <a:off x="1069522" y="4885161"/>
            <a:ext cx="1752600" cy="285750"/>
          </a:xfrm>
          <a:prstGeom prst="roundRect">
            <a:avLst>
              <a:gd name="adj" fmla="val 26667"/>
            </a:avLst>
          </a:prstGeom>
          <a:solidFill>
            <a:srgbClr val="EDF8F3"/>
          </a:solidFill>
          <a:ln w="0">
            <a:solidFill>
              <a:srgbClr val="EDF8F3"/>
            </a:solidFill>
            <a:prstDash val="solid"/>
          </a:ln>
        </p:spPr>
      </p:sp>
      <p:sp>
        <p:nvSpPr>
          <p:cNvPr id="35" name="r4">
            <a:extLst>
              <a:ext uri="{FF2B5EF4-FFF2-40B4-BE49-F238E27FC236}">
                <a16:creationId xmlns:a16="http://schemas.microsoft.com/office/drawing/2014/main" id="{34C03F35-776A-46AE-AF79-4EFD379920F8}"/>
              </a:ext>
            </a:extLst>
          </p:cNvPr>
          <p:cNvSpPr>
            <a:spLocks noGrp="1"/>
          </p:cNvSpPr>
          <p:nvPr/>
        </p:nvSpPr>
        <p:spPr>
          <a:xfrm>
            <a:off x="1136197" y="4894686"/>
            <a:ext cx="1619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1" i="0">
                <a:solidFill>
                  <a:srgbClr val="17875B"/>
                </a:solidFill>
              </a:defRPr>
            </a:pPr>
            <a:r>
              <a:rPr sz="1125" b="1" i="0">
                <a:solidFill>
                  <a:srgbClr val="17875B"/>
                </a:solidFill>
                <a:latin typeface="Comic Sans MS" panose="030F0702030302020204" pitchFamily="66" charset="0"/>
              </a:rPr>
              <a:t>PROGRESS DATA</a:t>
            </a:r>
          </a:p>
        </p:txBody>
      </p:sp>
      <p:sp>
        <p:nvSpPr>
          <p:cNvPr id="36" name="r5-bg">
            <a:extLst>
              <a:ext uri="{FF2B5EF4-FFF2-40B4-BE49-F238E27FC236}">
                <a16:creationId xmlns:a16="http://schemas.microsoft.com/office/drawing/2014/main" id="{E184C4E0-5AAB-422B-8CC9-715F7DFB3733}"/>
              </a:ext>
            </a:extLst>
          </p:cNvPr>
          <p:cNvSpPr>
            <a:spLocks noGrp="1"/>
          </p:cNvSpPr>
          <p:nvPr/>
        </p:nvSpPr>
        <p:spPr>
          <a:xfrm>
            <a:off x="1069522" y="5605758"/>
            <a:ext cx="1752600" cy="285750"/>
          </a:xfrm>
          <a:prstGeom prst="roundRect">
            <a:avLst>
              <a:gd name="adj" fmla="val 26667"/>
            </a:avLst>
          </a:prstGeom>
          <a:solidFill>
            <a:srgbClr val="FFF1E8"/>
          </a:solidFill>
          <a:ln w="0">
            <a:solidFill>
              <a:srgbClr val="FFF1E8"/>
            </a:solidFill>
            <a:prstDash val="solid"/>
          </a:ln>
        </p:spPr>
      </p:sp>
      <p:sp>
        <p:nvSpPr>
          <p:cNvPr id="37" name="r5">
            <a:extLst>
              <a:ext uri="{FF2B5EF4-FFF2-40B4-BE49-F238E27FC236}">
                <a16:creationId xmlns:a16="http://schemas.microsoft.com/office/drawing/2014/main" id="{0F4DDF68-581C-4946-9092-B0E60B01D6F3}"/>
              </a:ext>
            </a:extLst>
          </p:cNvPr>
          <p:cNvSpPr>
            <a:spLocks noGrp="1"/>
          </p:cNvSpPr>
          <p:nvPr/>
        </p:nvSpPr>
        <p:spPr>
          <a:xfrm>
            <a:off x="1136197" y="5615283"/>
            <a:ext cx="1619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125" b="1" i="0">
                <a:solidFill>
                  <a:srgbClr val="E65B1B"/>
                </a:solidFill>
              </a:defRPr>
            </a:pPr>
            <a:r>
              <a:rPr sz="1125" b="1" i="0" dirty="0">
                <a:solidFill>
                  <a:srgbClr val="E65B1B"/>
                </a:solidFill>
                <a:latin typeface="Comic Sans MS" panose="030F0702030302020204" pitchFamily="66" charset="0"/>
              </a:rPr>
              <a:t>AI ASSISTANCE</a:t>
            </a:r>
          </a:p>
        </p:txBody>
      </p:sp>
      <p:sp>
        <p:nvSpPr>
          <p:cNvPr id="38" name="footer-line">
            <a:extLst>
              <a:ext uri="{FF2B5EF4-FFF2-40B4-BE49-F238E27FC236}">
                <a16:creationId xmlns:a16="http://schemas.microsoft.com/office/drawing/2014/main" id="{94363778-4565-4210-AD18-1C82C7FB7D5B}"/>
              </a:ext>
            </a:extLst>
          </p:cNvPr>
          <p:cNvSpPr>
            <a:spLocks noGrp="1"/>
          </p:cNvSpPr>
          <p:nvPr/>
        </p:nvSpPr>
        <p:spPr>
          <a:xfrm>
            <a:off x="1049111" y="6719305"/>
            <a:ext cx="9982200" cy="28575"/>
          </a:xfrm>
          <a:prstGeom prst="rect">
            <a:avLst/>
          </a:prstGeom>
          <a:solidFill>
            <a:srgbClr val="164894"/>
          </a:solidFill>
          <a:ln w="0">
            <a:noFill/>
            <a:prstDash val="solid"/>
          </a:ln>
        </p:spPr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50A6FCF4-A86A-24BA-7D10-FEFB1BAB49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77" y="106182"/>
            <a:ext cx="683947" cy="665812"/>
          </a:xfrm>
          <a:prstGeom prst="rect">
            <a:avLst/>
          </a:prstGeom>
        </p:spPr>
      </p:pic>
      <p:sp>
        <p:nvSpPr>
          <p:cNvPr id="42" name="headline">
            <a:extLst>
              <a:ext uri="{FF2B5EF4-FFF2-40B4-BE49-F238E27FC236}">
                <a16:creationId xmlns:a16="http://schemas.microsoft.com/office/drawing/2014/main" id="{B7F8E6F7-6C85-6920-FFD8-478DC0F9BB5D}"/>
              </a:ext>
            </a:extLst>
          </p:cNvPr>
          <p:cNvSpPr>
            <a:spLocks noGrp="1"/>
          </p:cNvSpPr>
          <p:nvPr/>
        </p:nvSpPr>
        <p:spPr>
          <a:xfrm>
            <a:off x="2960720" y="1055039"/>
            <a:ext cx="9982200" cy="609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2800" b="1" dirty="0">
                <a:solidFill>
                  <a:schemeClr val="tx2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Every alternative leaves a critical gap.</a:t>
            </a:r>
          </a:p>
        </p:txBody>
      </p:sp>
      <p:sp>
        <p:nvSpPr>
          <p:cNvPr id="44" name="r3-bg">
            <a:extLst>
              <a:ext uri="{FF2B5EF4-FFF2-40B4-BE49-F238E27FC236}">
                <a16:creationId xmlns:a16="http://schemas.microsoft.com/office/drawing/2014/main" id="{5099FED3-9C12-A0BF-8A1E-A3531CE26D5E}"/>
              </a:ext>
            </a:extLst>
          </p:cNvPr>
          <p:cNvSpPr>
            <a:spLocks noGrp="1"/>
          </p:cNvSpPr>
          <p:nvPr/>
        </p:nvSpPr>
        <p:spPr>
          <a:xfrm>
            <a:off x="1022675" y="6281442"/>
            <a:ext cx="1752600" cy="285750"/>
          </a:xfrm>
          <a:prstGeom prst="roundRect">
            <a:avLst>
              <a:gd name="adj" fmla="val 26667"/>
            </a:avLst>
          </a:prstGeom>
          <a:solidFill>
            <a:srgbClr val="EEF5FD"/>
          </a:solidFill>
          <a:ln w="0">
            <a:solidFill>
              <a:srgbClr val="EEF5FD"/>
            </a:solidFill>
            <a:prstDash val="solid"/>
          </a:ln>
        </p:spPr>
      </p:sp>
      <p:sp>
        <p:nvSpPr>
          <p:cNvPr id="45" name="r3">
            <a:extLst>
              <a:ext uri="{FF2B5EF4-FFF2-40B4-BE49-F238E27FC236}">
                <a16:creationId xmlns:a16="http://schemas.microsoft.com/office/drawing/2014/main" id="{D415B72D-103D-0A39-2745-00761AE7F3AC}"/>
              </a:ext>
            </a:extLst>
          </p:cNvPr>
          <p:cNvSpPr>
            <a:spLocks noGrp="1"/>
          </p:cNvSpPr>
          <p:nvPr/>
        </p:nvSpPr>
        <p:spPr>
          <a:xfrm>
            <a:off x="1089350" y="6290967"/>
            <a:ext cx="16192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050" b="1" i="0">
                <a:solidFill>
                  <a:srgbClr val="164894"/>
                </a:solidFill>
              </a:defRPr>
            </a:pPr>
            <a:r>
              <a:rPr lang="en-GB" sz="1150" i="0" dirty="0">
                <a:solidFill>
                  <a:srgbClr val="164894"/>
                </a:solidFill>
                <a:latin typeface="Comic Sans MS" panose="030F0702030302020204" pitchFamily="66" charset="0"/>
              </a:rPr>
              <a:t>Personalization</a:t>
            </a:r>
          </a:p>
        </p:txBody>
      </p:sp>
    </p:spTree>
    <p:extLst>
      <p:ext uri="{BB962C8B-B14F-4D97-AF65-F5344CB8AC3E}">
        <p14:creationId xmlns:p14="http://schemas.microsoft.com/office/powerpoint/2010/main" val="14664981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drape"/>
        <p:sndAc>
          <p:stSnd>
            <p:snd r:embed="rId3" name="Page Turn Sound.wav"/>
          </p:stSnd>
        </p:sndAc>
      </p:transition>
    </mc:Choice>
    <mc:Fallback>
      <p:transition spd="slow">
        <p:fade/>
        <p:sndAc>
          <p:stSnd>
            <p:snd r:embed="rId3" name="Page Turn Sound.wav"/>
          </p:stSnd>
        </p:sndAc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ule-38">
            <a:extLst>
              <a:ext uri="{FF2B5EF4-FFF2-40B4-BE49-F238E27FC236}">
                <a16:creationId xmlns:a16="http://schemas.microsoft.com/office/drawing/2014/main" id="{507B3FC9-88E7-4A9A-B03A-9D9A6A34A186}"/>
              </a:ext>
            </a:extLst>
          </p:cNvPr>
          <p:cNvSpPr>
            <a:spLocks noGrp="1"/>
          </p:cNvSpPr>
          <p:nvPr/>
        </p:nvSpPr>
        <p:spPr>
          <a:xfrm>
            <a:off x="0" y="3619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2" name="rule-76">
            <a:extLst>
              <a:ext uri="{FF2B5EF4-FFF2-40B4-BE49-F238E27FC236}">
                <a16:creationId xmlns:a16="http://schemas.microsoft.com/office/drawing/2014/main" id="{4063B7F0-56DB-4BF0-837F-B68170A4CBD4}"/>
              </a:ext>
            </a:extLst>
          </p:cNvPr>
          <p:cNvSpPr>
            <a:spLocks noGrp="1"/>
          </p:cNvSpPr>
          <p:nvPr/>
        </p:nvSpPr>
        <p:spPr>
          <a:xfrm>
            <a:off x="0" y="7239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3" name="rule-114">
            <a:extLst>
              <a:ext uri="{FF2B5EF4-FFF2-40B4-BE49-F238E27FC236}">
                <a16:creationId xmlns:a16="http://schemas.microsoft.com/office/drawing/2014/main" id="{D3226AA3-8CCB-42E4-922B-93A5C5B1453C}"/>
              </a:ext>
            </a:extLst>
          </p:cNvPr>
          <p:cNvSpPr>
            <a:spLocks noGrp="1"/>
          </p:cNvSpPr>
          <p:nvPr/>
        </p:nvSpPr>
        <p:spPr>
          <a:xfrm>
            <a:off x="0" y="10858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4" name="rule-152">
            <a:extLst>
              <a:ext uri="{FF2B5EF4-FFF2-40B4-BE49-F238E27FC236}">
                <a16:creationId xmlns:a16="http://schemas.microsoft.com/office/drawing/2014/main" id="{523091E9-7214-4B0D-99A4-87BFA79F95DD}"/>
              </a:ext>
            </a:extLst>
          </p:cNvPr>
          <p:cNvSpPr>
            <a:spLocks noGrp="1"/>
          </p:cNvSpPr>
          <p:nvPr/>
        </p:nvSpPr>
        <p:spPr>
          <a:xfrm>
            <a:off x="0" y="14478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5" name="rule-190">
            <a:extLst>
              <a:ext uri="{FF2B5EF4-FFF2-40B4-BE49-F238E27FC236}">
                <a16:creationId xmlns:a16="http://schemas.microsoft.com/office/drawing/2014/main" id="{BFCB75F7-350C-411A-9A79-E4EA68C68867}"/>
              </a:ext>
            </a:extLst>
          </p:cNvPr>
          <p:cNvSpPr>
            <a:spLocks noGrp="1"/>
          </p:cNvSpPr>
          <p:nvPr/>
        </p:nvSpPr>
        <p:spPr>
          <a:xfrm>
            <a:off x="0" y="18097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6" name="rule-228">
            <a:extLst>
              <a:ext uri="{FF2B5EF4-FFF2-40B4-BE49-F238E27FC236}">
                <a16:creationId xmlns:a16="http://schemas.microsoft.com/office/drawing/2014/main" id="{E4DED0F6-18BC-457E-ABDE-6A97092303C7}"/>
              </a:ext>
            </a:extLst>
          </p:cNvPr>
          <p:cNvSpPr>
            <a:spLocks noGrp="1"/>
          </p:cNvSpPr>
          <p:nvPr/>
        </p:nvSpPr>
        <p:spPr>
          <a:xfrm>
            <a:off x="0" y="21717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7" name="rule-266">
            <a:extLst>
              <a:ext uri="{FF2B5EF4-FFF2-40B4-BE49-F238E27FC236}">
                <a16:creationId xmlns:a16="http://schemas.microsoft.com/office/drawing/2014/main" id="{930E88D8-2C73-4E65-98B1-EBF199E138E2}"/>
              </a:ext>
            </a:extLst>
          </p:cNvPr>
          <p:cNvSpPr>
            <a:spLocks noGrp="1"/>
          </p:cNvSpPr>
          <p:nvPr/>
        </p:nvSpPr>
        <p:spPr>
          <a:xfrm>
            <a:off x="0" y="25336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8" name="rule-304">
            <a:extLst>
              <a:ext uri="{FF2B5EF4-FFF2-40B4-BE49-F238E27FC236}">
                <a16:creationId xmlns:a16="http://schemas.microsoft.com/office/drawing/2014/main" id="{67FE4BFC-4FC6-403B-8B0A-6B5BAEEA9C59}"/>
              </a:ext>
            </a:extLst>
          </p:cNvPr>
          <p:cNvSpPr>
            <a:spLocks noGrp="1"/>
          </p:cNvSpPr>
          <p:nvPr/>
        </p:nvSpPr>
        <p:spPr>
          <a:xfrm>
            <a:off x="0" y="28956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9" name="rule-342">
            <a:extLst>
              <a:ext uri="{FF2B5EF4-FFF2-40B4-BE49-F238E27FC236}">
                <a16:creationId xmlns:a16="http://schemas.microsoft.com/office/drawing/2014/main" id="{AAF8B425-F11F-4187-9103-2BA32175B46C}"/>
              </a:ext>
            </a:extLst>
          </p:cNvPr>
          <p:cNvSpPr>
            <a:spLocks noGrp="1"/>
          </p:cNvSpPr>
          <p:nvPr/>
        </p:nvSpPr>
        <p:spPr>
          <a:xfrm>
            <a:off x="0" y="32575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0" name="rule-380">
            <a:extLst>
              <a:ext uri="{FF2B5EF4-FFF2-40B4-BE49-F238E27FC236}">
                <a16:creationId xmlns:a16="http://schemas.microsoft.com/office/drawing/2014/main" id="{8169F272-04B0-4208-A905-AE1C92B3F2CF}"/>
              </a:ext>
            </a:extLst>
          </p:cNvPr>
          <p:cNvSpPr>
            <a:spLocks noGrp="1"/>
          </p:cNvSpPr>
          <p:nvPr/>
        </p:nvSpPr>
        <p:spPr>
          <a:xfrm>
            <a:off x="0" y="36195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1" name="rule-418">
            <a:extLst>
              <a:ext uri="{FF2B5EF4-FFF2-40B4-BE49-F238E27FC236}">
                <a16:creationId xmlns:a16="http://schemas.microsoft.com/office/drawing/2014/main" id="{1A36B93C-3EF3-455A-8DDE-D972365670BB}"/>
              </a:ext>
            </a:extLst>
          </p:cNvPr>
          <p:cNvSpPr>
            <a:spLocks noGrp="1"/>
          </p:cNvSpPr>
          <p:nvPr/>
        </p:nvSpPr>
        <p:spPr>
          <a:xfrm>
            <a:off x="0" y="39814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2" name="rule-456">
            <a:extLst>
              <a:ext uri="{FF2B5EF4-FFF2-40B4-BE49-F238E27FC236}">
                <a16:creationId xmlns:a16="http://schemas.microsoft.com/office/drawing/2014/main" id="{06074831-DAFC-4B7A-B283-64FACA468FA7}"/>
              </a:ext>
            </a:extLst>
          </p:cNvPr>
          <p:cNvSpPr>
            <a:spLocks noGrp="1"/>
          </p:cNvSpPr>
          <p:nvPr/>
        </p:nvSpPr>
        <p:spPr>
          <a:xfrm>
            <a:off x="0" y="43434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3" name="rule-494">
            <a:extLst>
              <a:ext uri="{FF2B5EF4-FFF2-40B4-BE49-F238E27FC236}">
                <a16:creationId xmlns:a16="http://schemas.microsoft.com/office/drawing/2014/main" id="{63ABB81C-4383-4CF5-B710-41D232D55419}"/>
              </a:ext>
            </a:extLst>
          </p:cNvPr>
          <p:cNvSpPr>
            <a:spLocks noGrp="1"/>
          </p:cNvSpPr>
          <p:nvPr/>
        </p:nvSpPr>
        <p:spPr>
          <a:xfrm>
            <a:off x="0" y="47053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4" name="rule-532">
            <a:extLst>
              <a:ext uri="{FF2B5EF4-FFF2-40B4-BE49-F238E27FC236}">
                <a16:creationId xmlns:a16="http://schemas.microsoft.com/office/drawing/2014/main" id="{543C0BBB-5C89-4485-9107-6C3257F564F0}"/>
              </a:ext>
            </a:extLst>
          </p:cNvPr>
          <p:cNvSpPr>
            <a:spLocks noGrp="1"/>
          </p:cNvSpPr>
          <p:nvPr/>
        </p:nvSpPr>
        <p:spPr>
          <a:xfrm>
            <a:off x="0" y="50673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5" name="rule-570">
            <a:extLst>
              <a:ext uri="{FF2B5EF4-FFF2-40B4-BE49-F238E27FC236}">
                <a16:creationId xmlns:a16="http://schemas.microsoft.com/office/drawing/2014/main" id="{4AA4985C-DDAA-452E-BC54-81D2047007D6}"/>
              </a:ext>
            </a:extLst>
          </p:cNvPr>
          <p:cNvSpPr>
            <a:spLocks noGrp="1"/>
          </p:cNvSpPr>
          <p:nvPr/>
        </p:nvSpPr>
        <p:spPr>
          <a:xfrm>
            <a:off x="0" y="54292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6" name="rule-608">
            <a:extLst>
              <a:ext uri="{FF2B5EF4-FFF2-40B4-BE49-F238E27FC236}">
                <a16:creationId xmlns:a16="http://schemas.microsoft.com/office/drawing/2014/main" id="{094523AD-F0CE-4B30-9028-843005B57019}"/>
              </a:ext>
            </a:extLst>
          </p:cNvPr>
          <p:cNvSpPr>
            <a:spLocks noGrp="1"/>
          </p:cNvSpPr>
          <p:nvPr/>
        </p:nvSpPr>
        <p:spPr>
          <a:xfrm>
            <a:off x="0" y="57912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7" name="rule-646">
            <a:extLst>
              <a:ext uri="{FF2B5EF4-FFF2-40B4-BE49-F238E27FC236}">
                <a16:creationId xmlns:a16="http://schemas.microsoft.com/office/drawing/2014/main" id="{2D05507D-6DB8-4138-8111-04961F341FAE}"/>
              </a:ext>
            </a:extLst>
          </p:cNvPr>
          <p:cNvSpPr>
            <a:spLocks noGrp="1"/>
          </p:cNvSpPr>
          <p:nvPr/>
        </p:nvSpPr>
        <p:spPr>
          <a:xfrm>
            <a:off x="0" y="615315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8" name="rule-684">
            <a:extLst>
              <a:ext uri="{FF2B5EF4-FFF2-40B4-BE49-F238E27FC236}">
                <a16:creationId xmlns:a16="http://schemas.microsoft.com/office/drawing/2014/main" id="{2772245F-2F83-47FA-B4AB-F390B7FC9C2B}"/>
              </a:ext>
            </a:extLst>
          </p:cNvPr>
          <p:cNvSpPr>
            <a:spLocks noGrp="1"/>
          </p:cNvSpPr>
          <p:nvPr/>
        </p:nvSpPr>
        <p:spPr>
          <a:xfrm>
            <a:off x="0" y="6515100"/>
            <a:ext cx="12192000" cy="9525"/>
          </a:xfrm>
          <a:prstGeom prst="rect">
            <a:avLst/>
          </a:prstGeom>
          <a:solidFill>
            <a:srgbClr val="C8DDF4"/>
          </a:solidFill>
          <a:ln w="0">
            <a:noFill/>
            <a:prstDash val="solid"/>
          </a:ln>
        </p:spPr>
      </p:sp>
      <p:sp>
        <p:nvSpPr>
          <p:cNvPr id="19" name="red-margin">
            <a:extLst>
              <a:ext uri="{FF2B5EF4-FFF2-40B4-BE49-F238E27FC236}">
                <a16:creationId xmlns:a16="http://schemas.microsoft.com/office/drawing/2014/main" id="{5EA6DF98-6A44-42AF-9E27-E9A4AB86FB11}"/>
              </a:ext>
            </a:extLst>
          </p:cNvPr>
          <p:cNvSpPr>
            <a:spLocks noGrp="1"/>
          </p:cNvSpPr>
          <p:nvPr/>
        </p:nvSpPr>
        <p:spPr>
          <a:xfrm>
            <a:off x="838200" y="0"/>
            <a:ext cx="19050" cy="6858000"/>
          </a:xfrm>
          <a:prstGeom prst="rect">
            <a:avLst/>
          </a:prstGeom>
          <a:solidFill>
            <a:srgbClr val="E9A5A5"/>
          </a:solidFill>
          <a:ln w="0">
            <a:noFill/>
            <a:prstDash val="solid"/>
          </a:ln>
        </p:spPr>
      </p:sp>
      <p:sp>
        <p:nvSpPr>
          <p:cNvPr id="21" name="section">
            <a:extLst>
              <a:ext uri="{FF2B5EF4-FFF2-40B4-BE49-F238E27FC236}">
                <a16:creationId xmlns:a16="http://schemas.microsoft.com/office/drawing/2014/main" id="{938809D7-FCDC-4D2C-8DCF-B2CF3E039DB3}"/>
              </a:ext>
            </a:extLst>
          </p:cNvPr>
          <p:cNvSpPr>
            <a:spLocks noGrp="1"/>
          </p:cNvSpPr>
          <p:nvPr/>
        </p:nvSpPr>
        <p:spPr>
          <a:xfrm>
            <a:off x="857250" y="387610"/>
            <a:ext cx="72390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2400" b="1" dirty="0">
                <a:solidFill>
                  <a:schemeClr val="accent2">
                    <a:lumMod val="50000"/>
                  </a:schemeClr>
                </a:solidFill>
                <a:latin typeface="Comic Sans MS" panose="030F0702030302020204" pitchFamily="66" charset="0"/>
              </a:rPr>
              <a:t>THE TEAM</a:t>
            </a:r>
          </a:p>
        </p:txBody>
      </p:sp>
      <p:sp>
        <p:nvSpPr>
          <p:cNvPr id="25" name="pillar-0">
            <a:extLst>
              <a:ext uri="{FF2B5EF4-FFF2-40B4-BE49-F238E27FC236}">
                <a16:creationId xmlns:a16="http://schemas.microsoft.com/office/drawing/2014/main" id="{470E8CA0-3FC0-48D1-B6C2-E62257D54450}"/>
              </a:ext>
            </a:extLst>
          </p:cNvPr>
          <p:cNvSpPr>
            <a:spLocks noGrp="1"/>
          </p:cNvSpPr>
          <p:nvPr/>
        </p:nvSpPr>
        <p:spPr>
          <a:xfrm>
            <a:off x="1085850" y="1838325"/>
            <a:ext cx="2362200" cy="3810000"/>
          </a:xfrm>
          <a:prstGeom prst="roundRect">
            <a:avLst>
              <a:gd name="adj" fmla="val 3226"/>
            </a:avLst>
          </a:prstGeom>
          <a:solidFill>
            <a:srgbClr val="FFF1E8"/>
          </a:solidFill>
          <a:ln w="19050">
            <a:solidFill>
              <a:srgbClr val="E65B1B"/>
            </a:solidFill>
            <a:prstDash val="solid"/>
          </a:ln>
        </p:spPr>
      </p:sp>
      <p:sp>
        <p:nvSpPr>
          <p:cNvPr id="26" name="founder-clean.png-halo">
            <a:extLst>
              <a:ext uri="{FF2B5EF4-FFF2-40B4-BE49-F238E27FC236}">
                <a16:creationId xmlns:a16="http://schemas.microsoft.com/office/drawing/2014/main" id="{251440CE-37B5-4DE9-9EB3-B148917BF5B8}"/>
              </a:ext>
            </a:extLst>
          </p:cNvPr>
          <p:cNvSpPr>
            <a:spLocks noGrp="1"/>
          </p:cNvSpPr>
          <p:nvPr/>
        </p:nvSpPr>
        <p:spPr>
          <a:xfrm>
            <a:off x="1628775" y="1962150"/>
            <a:ext cx="1276350" cy="1276350"/>
          </a:xfrm>
          <a:prstGeom prst="ellipse">
            <a:avLst/>
          </a:prstGeom>
          <a:solidFill>
            <a:srgbClr val="FFFDF7"/>
          </a:solidFill>
          <a:ln w="28575">
            <a:solidFill>
              <a:srgbClr val="E65B1B"/>
            </a:solidFill>
            <a:prstDash val="solid"/>
          </a:ln>
        </p:spPr>
      </p:sp>
      <p:sp>
        <p:nvSpPr>
          <p:cNvPr id="28" name="n-0">
            <a:extLst>
              <a:ext uri="{FF2B5EF4-FFF2-40B4-BE49-F238E27FC236}">
                <a16:creationId xmlns:a16="http://schemas.microsoft.com/office/drawing/2014/main" id="{577CF625-C312-41ED-99D9-FF94A70204C8}"/>
              </a:ext>
            </a:extLst>
          </p:cNvPr>
          <p:cNvSpPr>
            <a:spLocks noGrp="1"/>
          </p:cNvSpPr>
          <p:nvPr/>
        </p:nvSpPr>
        <p:spPr>
          <a:xfrm>
            <a:off x="1219200" y="3324225"/>
            <a:ext cx="20955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 i="0">
                <a:solidFill>
                  <a:srgbClr val="193A70"/>
                </a:solidFill>
              </a:defRPr>
            </a:pPr>
            <a:r>
              <a:rPr sz="1275" i="0" dirty="0">
                <a:solidFill>
                  <a:srgbClr val="193A70"/>
                </a:solidFill>
              </a:rPr>
              <a:t>MUHAMMAD HUZAIFAH SAHMI</a:t>
            </a:r>
          </a:p>
        </p:txBody>
      </p:sp>
      <p:sp>
        <p:nvSpPr>
          <p:cNvPr id="29" name="r-0">
            <a:extLst>
              <a:ext uri="{FF2B5EF4-FFF2-40B4-BE49-F238E27FC236}">
                <a16:creationId xmlns:a16="http://schemas.microsoft.com/office/drawing/2014/main" id="{F52BAD12-CF80-4A65-91BB-58D331B3B52E}"/>
              </a:ext>
            </a:extLst>
          </p:cNvPr>
          <p:cNvSpPr>
            <a:spLocks noGrp="1"/>
          </p:cNvSpPr>
          <p:nvPr/>
        </p:nvSpPr>
        <p:spPr>
          <a:xfrm>
            <a:off x="1219200" y="3800475"/>
            <a:ext cx="2095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 b="1" i="0">
                <a:solidFill>
                  <a:srgbClr val="E65B1B"/>
                </a:solidFill>
              </a:defRPr>
            </a:pPr>
            <a:r>
              <a:rPr sz="1200" i="0">
                <a:solidFill>
                  <a:srgbClr val="E65B1B"/>
                </a:solidFill>
              </a:rPr>
              <a:t>FOUNDER &amp; CEO</a:t>
            </a:r>
          </a:p>
        </p:txBody>
      </p:sp>
      <p:sp>
        <p:nvSpPr>
          <p:cNvPr id="30" name="sep-0">
            <a:extLst>
              <a:ext uri="{FF2B5EF4-FFF2-40B4-BE49-F238E27FC236}">
                <a16:creationId xmlns:a16="http://schemas.microsoft.com/office/drawing/2014/main" id="{6814FFB4-710E-42B4-9946-647E912F5EB1}"/>
              </a:ext>
            </a:extLst>
          </p:cNvPr>
          <p:cNvSpPr>
            <a:spLocks noGrp="1"/>
          </p:cNvSpPr>
          <p:nvPr/>
        </p:nvSpPr>
        <p:spPr>
          <a:xfrm>
            <a:off x="1552575" y="4210050"/>
            <a:ext cx="1428750" cy="28575"/>
          </a:xfrm>
          <a:prstGeom prst="rect">
            <a:avLst/>
          </a:prstGeom>
          <a:solidFill>
            <a:srgbClr val="E65B1B"/>
          </a:solidFill>
          <a:ln w="0">
            <a:noFill/>
            <a:prstDash val="solid"/>
          </a:ln>
        </p:spPr>
      </p:sp>
      <p:sp>
        <p:nvSpPr>
          <p:cNvPr id="31" name="p-0">
            <a:extLst>
              <a:ext uri="{FF2B5EF4-FFF2-40B4-BE49-F238E27FC236}">
                <a16:creationId xmlns:a16="http://schemas.microsoft.com/office/drawing/2014/main" id="{5E47DC4B-CD3C-4C08-BB27-3A8AC3766F15}"/>
              </a:ext>
            </a:extLst>
          </p:cNvPr>
          <p:cNvSpPr>
            <a:spLocks noGrp="1"/>
          </p:cNvSpPr>
          <p:nvPr/>
        </p:nvSpPr>
        <p:spPr>
          <a:xfrm>
            <a:off x="1314450" y="4429125"/>
            <a:ext cx="1905000" cy="638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500" b="1" i="0">
                <a:solidFill>
                  <a:srgbClr val="193A70"/>
                </a:solidFill>
              </a:defRPr>
            </a:pPr>
            <a:r>
              <a:rPr sz="1500" i="0">
                <a:solidFill>
                  <a:srgbClr val="193A70"/>
                </a:solidFill>
              </a:rPr>
              <a:t>$25K revenue</a:t>
            </a:r>
          </a:p>
          <a:p>
            <a:pPr algn="ctr">
              <a:defRPr sz="1500" b="1" i="0">
                <a:solidFill>
                  <a:srgbClr val="193A70"/>
                </a:solidFill>
              </a:defRPr>
            </a:pPr>
            <a:r>
              <a:rPr sz="1500" i="0">
                <a:solidFill>
                  <a:srgbClr val="193A70"/>
                </a:solidFill>
              </a:rPr>
              <a:t>16 months</a:t>
            </a:r>
          </a:p>
        </p:txBody>
      </p:sp>
      <p:sp>
        <p:nvSpPr>
          <p:cNvPr id="32" name="pillar-1">
            <a:extLst>
              <a:ext uri="{FF2B5EF4-FFF2-40B4-BE49-F238E27FC236}">
                <a16:creationId xmlns:a16="http://schemas.microsoft.com/office/drawing/2014/main" id="{2CCA23A0-B53F-4761-9BE0-73BAE4B44ABE}"/>
              </a:ext>
            </a:extLst>
          </p:cNvPr>
          <p:cNvSpPr>
            <a:spLocks noGrp="1"/>
          </p:cNvSpPr>
          <p:nvPr/>
        </p:nvSpPr>
        <p:spPr>
          <a:xfrm>
            <a:off x="3638550" y="1838325"/>
            <a:ext cx="2362200" cy="3810000"/>
          </a:xfrm>
          <a:prstGeom prst="roundRect">
            <a:avLst>
              <a:gd name="adj" fmla="val 3226"/>
            </a:avLst>
          </a:prstGeom>
          <a:solidFill>
            <a:srgbClr val="EDF8F3"/>
          </a:solidFill>
          <a:ln w="19050">
            <a:solidFill>
              <a:srgbClr val="17875B"/>
            </a:solidFill>
            <a:prstDash val="solid"/>
          </a:ln>
        </p:spPr>
      </p:sp>
      <p:sp>
        <p:nvSpPr>
          <p:cNvPr id="33" name="arifa-clean.png-halo">
            <a:extLst>
              <a:ext uri="{FF2B5EF4-FFF2-40B4-BE49-F238E27FC236}">
                <a16:creationId xmlns:a16="http://schemas.microsoft.com/office/drawing/2014/main" id="{337C2B41-8558-4B9A-B1F8-F7E64BE4D580}"/>
              </a:ext>
            </a:extLst>
          </p:cNvPr>
          <p:cNvSpPr>
            <a:spLocks noGrp="1"/>
          </p:cNvSpPr>
          <p:nvPr/>
        </p:nvSpPr>
        <p:spPr>
          <a:xfrm>
            <a:off x="4181475" y="1962150"/>
            <a:ext cx="1276350" cy="1276350"/>
          </a:xfrm>
          <a:prstGeom prst="ellipse">
            <a:avLst/>
          </a:prstGeom>
          <a:solidFill>
            <a:srgbClr val="FFFDF7"/>
          </a:solidFill>
          <a:ln w="28575">
            <a:solidFill>
              <a:srgbClr val="17875B"/>
            </a:solidFill>
            <a:prstDash val="solid"/>
          </a:ln>
        </p:spPr>
      </p:sp>
      <p:sp>
        <p:nvSpPr>
          <p:cNvPr id="35" name="n-1">
            <a:extLst>
              <a:ext uri="{FF2B5EF4-FFF2-40B4-BE49-F238E27FC236}">
                <a16:creationId xmlns:a16="http://schemas.microsoft.com/office/drawing/2014/main" id="{020934D3-BB65-43AB-8033-30B8AC4C8CAF}"/>
              </a:ext>
            </a:extLst>
          </p:cNvPr>
          <p:cNvSpPr>
            <a:spLocks noGrp="1"/>
          </p:cNvSpPr>
          <p:nvPr/>
        </p:nvSpPr>
        <p:spPr>
          <a:xfrm>
            <a:off x="3771900" y="3324225"/>
            <a:ext cx="20955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350" b="1" i="0">
                <a:solidFill>
                  <a:srgbClr val="193A70"/>
                </a:solidFill>
              </a:defRPr>
            </a:pPr>
            <a:r>
              <a:rPr sz="1350" i="0">
                <a:solidFill>
                  <a:srgbClr val="193A70"/>
                </a:solidFill>
              </a:rPr>
              <a:t>SYEDA ARIFA RIZVI</a:t>
            </a:r>
          </a:p>
        </p:txBody>
      </p:sp>
      <p:sp>
        <p:nvSpPr>
          <p:cNvPr id="36" name="r-1">
            <a:extLst>
              <a:ext uri="{FF2B5EF4-FFF2-40B4-BE49-F238E27FC236}">
                <a16:creationId xmlns:a16="http://schemas.microsoft.com/office/drawing/2014/main" id="{6DA89895-2AA2-448C-B9B5-3777C2FBA2A9}"/>
              </a:ext>
            </a:extLst>
          </p:cNvPr>
          <p:cNvSpPr>
            <a:spLocks noGrp="1"/>
          </p:cNvSpPr>
          <p:nvPr/>
        </p:nvSpPr>
        <p:spPr>
          <a:xfrm>
            <a:off x="3771900" y="3800475"/>
            <a:ext cx="2095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 b="1" i="0">
                <a:solidFill>
                  <a:srgbClr val="17875B"/>
                </a:solidFill>
              </a:defRPr>
            </a:pPr>
            <a:r>
              <a:rPr sz="1200" i="0">
                <a:solidFill>
                  <a:srgbClr val="17875B"/>
                </a:solidFill>
              </a:rPr>
              <a:t>COO • OPERATIONS</a:t>
            </a:r>
          </a:p>
        </p:txBody>
      </p:sp>
      <p:sp>
        <p:nvSpPr>
          <p:cNvPr id="37" name="sep-1">
            <a:extLst>
              <a:ext uri="{FF2B5EF4-FFF2-40B4-BE49-F238E27FC236}">
                <a16:creationId xmlns:a16="http://schemas.microsoft.com/office/drawing/2014/main" id="{6531BD09-5323-4FD2-B927-0B091516FC7A}"/>
              </a:ext>
            </a:extLst>
          </p:cNvPr>
          <p:cNvSpPr>
            <a:spLocks noGrp="1"/>
          </p:cNvSpPr>
          <p:nvPr/>
        </p:nvSpPr>
        <p:spPr>
          <a:xfrm>
            <a:off x="4105275" y="4210050"/>
            <a:ext cx="1428750" cy="28575"/>
          </a:xfrm>
          <a:prstGeom prst="rect">
            <a:avLst/>
          </a:prstGeom>
          <a:solidFill>
            <a:srgbClr val="17875B"/>
          </a:solidFill>
          <a:ln w="0">
            <a:noFill/>
            <a:prstDash val="solid"/>
          </a:ln>
        </p:spPr>
      </p:sp>
      <p:sp>
        <p:nvSpPr>
          <p:cNvPr id="38" name="p-1">
            <a:extLst>
              <a:ext uri="{FF2B5EF4-FFF2-40B4-BE49-F238E27FC236}">
                <a16:creationId xmlns:a16="http://schemas.microsoft.com/office/drawing/2014/main" id="{DAA12292-196A-47A5-9C74-61137CAE2FA0}"/>
              </a:ext>
            </a:extLst>
          </p:cNvPr>
          <p:cNvSpPr>
            <a:spLocks noGrp="1"/>
          </p:cNvSpPr>
          <p:nvPr/>
        </p:nvSpPr>
        <p:spPr>
          <a:xfrm>
            <a:off x="3867150" y="4429125"/>
            <a:ext cx="1905000" cy="638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500" b="1" i="0">
                <a:solidFill>
                  <a:srgbClr val="193A70"/>
                </a:solidFill>
              </a:defRPr>
            </a:pPr>
            <a:r>
              <a:rPr sz="1500" i="0">
                <a:solidFill>
                  <a:srgbClr val="193A70"/>
                </a:solidFill>
              </a:rPr>
              <a:t>Service delivery</a:t>
            </a:r>
          </a:p>
          <a:p>
            <a:pPr algn="ctr">
              <a:defRPr sz="1500" b="1" i="0">
                <a:solidFill>
                  <a:srgbClr val="193A70"/>
                </a:solidFill>
              </a:defRPr>
            </a:pPr>
            <a:r>
              <a:rPr sz="1500" i="0">
                <a:solidFill>
                  <a:srgbClr val="193A70"/>
                </a:solidFill>
              </a:rPr>
              <a:t>&amp; coordination</a:t>
            </a:r>
          </a:p>
        </p:txBody>
      </p:sp>
      <p:sp>
        <p:nvSpPr>
          <p:cNvPr id="39" name="pillar-2">
            <a:extLst>
              <a:ext uri="{FF2B5EF4-FFF2-40B4-BE49-F238E27FC236}">
                <a16:creationId xmlns:a16="http://schemas.microsoft.com/office/drawing/2014/main" id="{66BC7E2E-09AA-4A00-9B82-646E244B4548}"/>
              </a:ext>
            </a:extLst>
          </p:cNvPr>
          <p:cNvSpPr>
            <a:spLocks noGrp="1"/>
          </p:cNvSpPr>
          <p:nvPr/>
        </p:nvSpPr>
        <p:spPr>
          <a:xfrm>
            <a:off x="6191250" y="1838325"/>
            <a:ext cx="2362200" cy="3810000"/>
          </a:xfrm>
          <a:prstGeom prst="roundRect">
            <a:avLst>
              <a:gd name="adj" fmla="val 3226"/>
            </a:avLst>
          </a:prstGeom>
          <a:solidFill>
            <a:srgbClr val="EEF5FD"/>
          </a:solidFill>
          <a:ln w="19050">
            <a:solidFill>
              <a:srgbClr val="164894"/>
            </a:solidFill>
            <a:prstDash val="solid"/>
          </a:ln>
        </p:spPr>
      </p:sp>
      <p:sp>
        <p:nvSpPr>
          <p:cNvPr id="40" name="saleh-clean.png-halo">
            <a:extLst>
              <a:ext uri="{FF2B5EF4-FFF2-40B4-BE49-F238E27FC236}">
                <a16:creationId xmlns:a16="http://schemas.microsoft.com/office/drawing/2014/main" id="{1F0887C9-DF7B-4247-9B16-ADF79DDDDEB6}"/>
              </a:ext>
            </a:extLst>
          </p:cNvPr>
          <p:cNvSpPr>
            <a:spLocks noGrp="1"/>
          </p:cNvSpPr>
          <p:nvPr/>
        </p:nvSpPr>
        <p:spPr>
          <a:xfrm>
            <a:off x="6734175" y="1962150"/>
            <a:ext cx="1276350" cy="1276350"/>
          </a:xfrm>
          <a:prstGeom prst="ellipse">
            <a:avLst/>
          </a:prstGeom>
          <a:solidFill>
            <a:srgbClr val="FFFDF7"/>
          </a:solidFill>
          <a:ln w="28575">
            <a:solidFill>
              <a:srgbClr val="164894"/>
            </a:solidFill>
            <a:prstDash val="solid"/>
          </a:ln>
        </p:spPr>
      </p:sp>
      <p:sp>
        <p:nvSpPr>
          <p:cNvPr id="42" name="n-2">
            <a:extLst>
              <a:ext uri="{FF2B5EF4-FFF2-40B4-BE49-F238E27FC236}">
                <a16:creationId xmlns:a16="http://schemas.microsoft.com/office/drawing/2014/main" id="{71B9A969-A789-470C-8AA8-02D1272726AB}"/>
              </a:ext>
            </a:extLst>
          </p:cNvPr>
          <p:cNvSpPr>
            <a:spLocks noGrp="1"/>
          </p:cNvSpPr>
          <p:nvPr/>
        </p:nvSpPr>
        <p:spPr>
          <a:xfrm>
            <a:off x="6324600" y="3324225"/>
            <a:ext cx="20955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75" b="1" i="0">
                <a:solidFill>
                  <a:srgbClr val="193A70"/>
                </a:solidFill>
              </a:defRPr>
            </a:pPr>
            <a:r>
              <a:rPr sz="1275" i="0">
                <a:solidFill>
                  <a:srgbClr val="193A70"/>
                </a:solidFill>
              </a:rPr>
              <a:t>SYED MUHAMMAD SALEH</a:t>
            </a:r>
          </a:p>
        </p:txBody>
      </p:sp>
      <p:sp>
        <p:nvSpPr>
          <p:cNvPr id="43" name="r-2">
            <a:extLst>
              <a:ext uri="{FF2B5EF4-FFF2-40B4-BE49-F238E27FC236}">
                <a16:creationId xmlns:a16="http://schemas.microsoft.com/office/drawing/2014/main" id="{7556D2BD-2C97-4F30-B9F4-372A7749B822}"/>
              </a:ext>
            </a:extLst>
          </p:cNvPr>
          <p:cNvSpPr>
            <a:spLocks noGrp="1"/>
          </p:cNvSpPr>
          <p:nvPr/>
        </p:nvSpPr>
        <p:spPr>
          <a:xfrm>
            <a:off x="6324600" y="3800475"/>
            <a:ext cx="2095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 b="1" i="0">
                <a:solidFill>
                  <a:srgbClr val="164894"/>
                </a:solidFill>
              </a:defRPr>
            </a:pPr>
            <a:r>
              <a:rPr sz="1200" i="0">
                <a:solidFill>
                  <a:srgbClr val="164894"/>
                </a:solidFill>
              </a:rPr>
              <a:t>CTO • TECHNOLOGY</a:t>
            </a:r>
          </a:p>
        </p:txBody>
      </p:sp>
      <p:sp>
        <p:nvSpPr>
          <p:cNvPr id="44" name="sep-2">
            <a:extLst>
              <a:ext uri="{FF2B5EF4-FFF2-40B4-BE49-F238E27FC236}">
                <a16:creationId xmlns:a16="http://schemas.microsoft.com/office/drawing/2014/main" id="{0875477C-CB22-4B9F-A0D6-7325096804C7}"/>
              </a:ext>
            </a:extLst>
          </p:cNvPr>
          <p:cNvSpPr>
            <a:spLocks noGrp="1"/>
          </p:cNvSpPr>
          <p:nvPr/>
        </p:nvSpPr>
        <p:spPr>
          <a:xfrm>
            <a:off x="6657975" y="4210050"/>
            <a:ext cx="1428750" cy="28575"/>
          </a:xfrm>
          <a:prstGeom prst="rect">
            <a:avLst/>
          </a:prstGeom>
          <a:solidFill>
            <a:srgbClr val="164894"/>
          </a:solidFill>
          <a:ln w="0">
            <a:noFill/>
            <a:prstDash val="solid"/>
          </a:ln>
        </p:spPr>
      </p:sp>
      <p:sp>
        <p:nvSpPr>
          <p:cNvPr id="45" name="p-2">
            <a:extLst>
              <a:ext uri="{FF2B5EF4-FFF2-40B4-BE49-F238E27FC236}">
                <a16:creationId xmlns:a16="http://schemas.microsoft.com/office/drawing/2014/main" id="{2E8A65EB-2A17-468D-898F-897434F6D6B4}"/>
              </a:ext>
            </a:extLst>
          </p:cNvPr>
          <p:cNvSpPr>
            <a:spLocks noGrp="1"/>
          </p:cNvSpPr>
          <p:nvPr/>
        </p:nvSpPr>
        <p:spPr>
          <a:xfrm>
            <a:off x="6419850" y="4429125"/>
            <a:ext cx="1905000" cy="638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500" b="1" i="0">
                <a:solidFill>
                  <a:srgbClr val="193A70"/>
                </a:solidFill>
              </a:defRPr>
            </a:pPr>
            <a:r>
              <a:rPr sz="1500" i="0">
                <a:solidFill>
                  <a:srgbClr val="193A70"/>
                </a:solidFill>
              </a:rPr>
              <a:t>Platform build</a:t>
            </a:r>
          </a:p>
          <a:p>
            <a:pPr algn="ctr">
              <a:defRPr sz="1500" b="1" i="0">
                <a:solidFill>
                  <a:srgbClr val="193A70"/>
                </a:solidFill>
              </a:defRPr>
            </a:pPr>
            <a:r>
              <a:rPr sz="1500" i="0">
                <a:solidFill>
                  <a:srgbClr val="193A70"/>
                </a:solidFill>
              </a:rPr>
              <a:t>&amp; automation</a:t>
            </a:r>
          </a:p>
        </p:txBody>
      </p:sp>
      <p:sp>
        <p:nvSpPr>
          <p:cNvPr id="46" name="pillar-3">
            <a:extLst>
              <a:ext uri="{FF2B5EF4-FFF2-40B4-BE49-F238E27FC236}">
                <a16:creationId xmlns:a16="http://schemas.microsoft.com/office/drawing/2014/main" id="{F306A0C0-521A-4684-BC3C-EBE26E554DE2}"/>
              </a:ext>
            </a:extLst>
          </p:cNvPr>
          <p:cNvSpPr>
            <a:spLocks noGrp="1"/>
          </p:cNvSpPr>
          <p:nvPr/>
        </p:nvSpPr>
        <p:spPr>
          <a:xfrm>
            <a:off x="8743950" y="1838325"/>
            <a:ext cx="2362200" cy="3810000"/>
          </a:xfrm>
          <a:prstGeom prst="roundRect">
            <a:avLst>
              <a:gd name="adj" fmla="val 3226"/>
            </a:avLst>
          </a:prstGeom>
          <a:solidFill>
            <a:srgbClr val="FFF1E8"/>
          </a:solidFill>
          <a:ln w="19050">
            <a:solidFill>
              <a:srgbClr val="E65B1B"/>
            </a:solidFill>
            <a:prstDash val="solid"/>
          </a:ln>
        </p:spPr>
      </p:sp>
      <p:sp>
        <p:nvSpPr>
          <p:cNvPr id="47" name="maryam-clean.png-halo">
            <a:extLst>
              <a:ext uri="{FF2B5EF4-FFF2-40B4-BE49-F238E27FC236}">
                <a16:creationId xmlns:a16="http://schemas.microsoft.com/office/drawing/2014/main" id="{F82E7FC1-32F6-45E5-B973-5C6167B27377}"/>
              </a:ext>
            </a:extLst>
          </p:cNvPr>
          <p:cNvSpPr>
            <a:spLocks noGrp="1"/>
          </p:cNvSpPr>
          <p:nvPr/>
        </p:nvSpPr>
        <p:spPr>
          <a:xfrm>
            <a:off x="9286875" y="1962150"/>
            <a:ext cx="1276350" cy="1276350"/>
          </a:xfrm>
          <a:prstGeom prst="ellipse">
            <a:avLst/>
          </a:prstGeom>
          <a:solidFill>
            <a:srgbClr val="FFFDF7"/>
          </a:solidFill>
          <a:ln w="28575">
            <a:solidFill>
              <a:srgbClr val="E65B1B"/>
            </a:solidFill>
            <a:prstDash val="solid"/>
          </a:ln>
        </p:spPr>
      </p:sp>
      <p:sp>
        <p:nvSpPr>
          <p:cNvPr id="49" name="n-3">
            <a:extLst>
              <a:ext uri="{FF2B5EF4-FFF2-40B4-BE49-F238E27FC236}">
                <a16:creationId xmlns:a16="http://schemas.microsoft.com/office/drawing/2014/main" id="{03330EC7-A236-4AA2-BF4E-853509A5DBB4}"/>
              </a:ext>
            </a:extLst>
          </p:cNvPr>
          <p:cNvSpPr>
            <a:spLocks noGrp="1"/>
          </p:cNvSpPr>
          <p:nvPr/>
        </p:nvSpPr>
        <p:spPr>
          <a:xfrm>
            <a:off x="8877300" y="3324225"/>
            <a:ext cx="20955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350" b="1" i="0">
                <a:solidFill>
                  <a:srgbClr val="193A70"/>
                </a:solidFill>
              </a:defRPr>
            </a:pPr>
            <a:r>
              <a:rPr sz="1350" i="0">
                <a:solidFill>
                  <a:srgbClr val="193A70"/>
                </a:solidFill>
              </a:rPr>
              <a:t>MARYAM JAWAD</a:t>
            </a:r>
          </a:p>
        </p:txBody>
      </p:sp>
      <p:sp>
        <p:nvSpPr>
          <p:cNvPr id="50" name="r-3">
            <a:extLst>
              <a:ext uri="{FF2B5EF4-FFF2-40B4-BE49-F238E27FC236}">
                <a16:creationId xmlns:a16="http://schemas.microsoft.com/office/drawing/2014/main" id="{9EDDD1B1-714B-4A67-811E-764F8C1C0E0A}"/>
              </a:ext>
            </a:extLst>
          </p:cNvPr>
          <p:cNvSpPr>
            <a:spLocks noGrp="1"/>
          </p:cNvSpPr>
          <p:nvPr/>
        </p:nvSpPr>
        <p:spPr>
          <a:xfrm>
            <a:off x="8877300" y="3800475"/>
            <a:ext cx="2095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200" b="1" i="0">
                <a:solidFill>
                  <a:srgbClr val="E65B1B"/>
                </a:solidFill>
              </a:defRPr>
            </a:pPr>
            <a:r>
              <a:rPr sz="1200" i="0">
                <a:solidFill>
                  <a:srgbClr val="E65B1B"/>
                </a:solidFill>
              </a:rPr>
              <a:t>MEDIA LEAD</a:t>
            </a:r>
          </a:p>
        </p:txBody>
      </p:sp>
      <p:sp>
        <p:nvSpPr>
          <p:cNvPr id="51" name="sep-3">
            <a:extLst>
              <a:ext uri="{FF2B5EF4-FFF2-40B4-BE49-F238E27FC236}">
                <a16:creationId xmlns:a16="http://schemas.microsoft.com/office/drawing/2014/main" id="{CBE5A943-A0BA-408C-8C22-E4BD556485DB}"/>
              </a:ext>
            </a:extLst>
          </p:cNvPr>
          <p:cNvSpPr>
            <a:spLocks noGrp="1"/>
          </p:cNvSpPr>
          <p:nvPr/>
        </p:nvSpPr>
        <p:spPr>
          <a:xfrm>
            <a:off x="9210675" y="4210050"/>
            <a:ext cx="1428750" cy="28575"/>
          </a:xfrm>
          <a:prstGeom prst="rect">
            <a:avLst/>
          </a:prstGeom>
          <a:solidFill>
            <a:srgbClr val="E65B1B"/>
          </a:solidFill>
          <a:ln w="0">
            <a:noFill/>
            <a:prstDash val="solid"/>
          </a:ln>
        </p:spPr>
      </p:sp>
      <p:sp>
        <p:nvSpPr>
          <p:cNvPr id="52" name="p-3">
            <a:extLst>
              <a:ext uri="{FF2B5EF4-FFF2-40B4-BE49-F238E27FC236}">
                <a16:creationId xmlns:a16="http://schemas.microsoft.com/office/drawing/2014/main" id="{8F4EE4A1-02A5-410B-87F5-55145DF7B46D}"/>
              </a:ext>
            </a:extLst>
          </p:cNvPr>
          <p:cNvSpPr>
            <a:spLocks noGrp="1"/>
          </p:cNvSpPr>
          <p:nvPr/>
        </p:nvSpPr>
        <p:spPr>
          <a:xfrm>
            <a:off x="8972550" y="4429125"/>
            <a:ext cx="1905000" cy="63817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500" b="1" i="0">
                <a:solidFill>
                  <a:srgbClr val="193A70"/>
                </a:solidFill>
              </a:defRPr>
            </a:pPr>
            <a:r>
              <a:rPr sz="1500" i="0" dirty="0">
                <a:solidFill>
                  <a:srgbClr val="193A70"/>
                </a:solidFill>
              </a:rPr>
              <a:t>Content engine</a:t>
            </a:r>
          </a:p>
          <a:p>
            <a:pPr algn="ctr">
              <a:defRPr sz="1500" b="1" i="0">
                <a:solidFill>
                  <a:srgbClr val="193A70"/>
                </a:solidFill>
              </a:defRPr>
            </a:pPr>
            <a:r>
              <a:rPr sz="1500" i="0" dirty="0">
                <a:solidFill>
                  <a:srgbClr val="193A70"/>
                </a:solidFill>
              </a:rPr>
              <a:t>&amp; growth</a:t>
            </a:r>
          </a:p>
        </p:txBody>
      </p:sp>
      <p:sp>
        <p:nvSpPr>
          <p:cNvPr id="53" name="trainer-base-bg">
            <a:extLst>
              <a:ext uri="{FF2B5EF4-FFF2-40B4-BE49-F238E27FC236}">
                <a16:creationId xmlns:a16="http://schemas.microsoft.com/office/drawing/2014/main" id="{3F1AD711-512E-4B22-8236-D4C3D5EDC194}"/>
              </a:ext>
            </a:extLst>
          </p:cNvPr>
          <p:cNvSpPr>
            <a:spLocks noGrp="1"/>
          </p:cNvSpPr>
          <p:nvPr/>
        </p:nvSpPr>
        <p:spPr>
          <a:xfrm>
            <a:off x="3006595" y="5911915"/>
            <a:ext cx="6057900" cy="342900"/>
          </a:xfrm>
          <a:prstGeom prst="roundRect">
            <a:avLst>
              <a:gd name="adj" fmla="val 22222"/>
            </a:avLst>
          </a:prstGeom>
          <a:solidFill>
            <a:srgbClr val="EEF5FD"/>
          </a:solidFill>
          <a:ln w="0">
            <a:solidFill>
              <a:srgbClr val="EEF5FD"/>
            </a:solidFill>
            <a:prstDash val="solid"/>
          </a:ln>
        </p:spPr>
      </p:sp>
      <p:sp>
        <p:nvSpPr>
          <p:cNvPr id="54" name="trainer-base">
            <a:extLst>
              <a:ext uri="{FF2B5EF4-FFF2-40B4-BE49-F238E27FC236}">
                <a16:creationId xmlns:a16="http://schemas.microsoft.com/office/drawing/2014/main" id="{B3C1AA7C-934C-4508-9165-22DEF97BAA60}"/>
              </a:ext>
            </a:extLst>
          </p:cNvPr>
          <p:cNvSpPr>
            <a:spLocks noGrp="1"/>
          </p:cNvSpPr>
          <p:nvPr/>
        </p:nvSpPr>
        <p:spPr>
          <a:xfrm>
            <a:off x="3073270" y="5977426"/>
            <a:ext cx="59245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pPr algn="ctr">
              <a:defRPr sz="1425" b="1" i="0">
                <a:solidFill>
                  <a:srgbClr val="164894"/>
                </a:solidFill>
              </a:defRPr>
            </a:pPr>
            <a:r>
              <a:rPr sz="1200" b="1" i="0" dirty="0">
                <a:solidFill>
                  <a:schemeClr val="tx1">
                    <a:lumMod val="95000"/>
                    <a:lumOff val="5000"/>
                  </a:schemeClr>
                </a:solidFill>
                <a:latin typeface="Comic Sans MS" panose="030F0702030302020204" pitchFamily="66" charset="0"/>
              </a:rPr>
              <a:t>20+ EXPERT TRAINERS • MULTI-FUNCTIONAL REMOTE TEAM</a:t>
            </a:r>
          </a:p>
        </p:txBody>
      </p:sp>
      <p:sp>
        <p:nvSpPr>
          <p:cNvPr id="55" name="footer-line">
            <a:extLst>
              <a:ext uri="{FF2B5EF4-FFF2-40B4-BE49-F238E27FC236}">
                <a16:creationId xmlns:a16="http://schemas.microsoft.com/office/drawing/2014/main" id="{17BC9035-13E0-450B-9189-05350507EFE4}"/>
              </a:ext>
            </a:extLst>
          </p:cNvPr>
          <p:cNvSpPr>
            <a:spLocks noGrp="1"/>
          </p:cNvSpPr>
          <p:nvPr/>
        </p:nvSpPr>
        <p:spPr>
          <a:xfrm>
            <a:off x="1085850" y="6471365"/>
            <a:ext cx="9982200" cy="28575"/>
          </a:xfrm>
          <a:prstGeom prst="rect">
            <a:avLst/>
          </a:prstGeom>
          <a:solidFill>
            <a:srgbClr val="164894"/>
          </a:solidFill>
          <a:ln w="0">
            <a:noFill/>
            <a:prstDash val="solid"/>
          </a:ln>
        </p:spPr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8FCB9A15-4C7F-846F-3766-DE54BC3B33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77" y="106182"/>
            <a:ext cx="683947" cy="665812"/>
          </a:xfrm>
          <a:prstGeom prst="rect">
            <a:avLst/>
          </a:prstGeom>
        </p:spPr>
      </p:pic>
      <p:sp>
        <p:nvSpPr>
          <p:cNvPr id="41" name="headline">
            <a:extLst>
              <a:ext uri="{FF2B5EF4-FFF2-40B4-BE49-F238E27FC236}">
                <a16:creationId xmlns:a16="http://schemas.microsoft.com/office/drawing/2014/main" id="{DC0148C5-AFB8-E220-9646-B9978DCD7110}"/>
              </a:ext>
            </a:extLst>
          </p:cNvPr>
          <p:cNvSpPr>
            <a:spLocks noGrp="1"/>
          </p:cNvSpPr>
          <p:nvPr/>
        </p:nvSpPr>
        <p:spPr>
          <a:xfrm>
            <a:off x="2324100" y="1060191"/>
            <a:ext cx="99822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/>
          <a:lstStyle/>
          <a:p>
            <a:r>
              <a:rPr sz="2800" b="1" dirty="0">
                <a:solidFill>
                  <a:schemeClr val="tx2">
                    <a:lumMod val="50000"/>
                    <a:lumOff val="50000"/>
                  </a:schemeClr>
                </a:solidFill>
                <a:latin typeface="Comic Sans MS" panose="030F0702030302020204" pitchFamily="66" charset="0"/>
              </a:rPr>
              <a:t>The team covers every execution layer.</a:t>
            </a:r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C929BD95-825B-5355-6F59-7346528BD19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17639" r="7" b="27732"/>
          <a:stretch/>
        </p:blipFill>
        <p:spPr>
          <a:xfrm>
            <a:off x="1638883" y="1990776"/>
            <a:ext cx="1297570" cy="126201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E09DEB90-B238-9BDF-95A6-97F6D1D62FD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7897" r="-1042" b="24444"/>
          <a:stretch/>
        </p:blipFill>
        <p:spPr>
          <a:xfrm>
            <a:off x="6788162" y="1989364"/>
            <a:ext cx="1240359" cy="1245839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3FB8F6D8-9E79-5B95-7419-6F7011A3B4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786" y="1994515"/>
            <a:ext cx="1221727" cy="1221727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56208004-141A-783C-859E-A3E7B570D62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9949" y="1984749"/>
            <a:ext cx="1288863" cy="1288863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6248796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>
        <p15:prstTrans prst="drape"/>
        <p:sndAc>
          <p:stSnd>
            <p:snd r:embed="rId3" name="Page Turn Sound.wav"/>
          </p:stSnd>
        </p:sndAc>
      </p:transition>
    </mc:Choice>
    <mc:Fallback>
      <p:transition spd="slow">
        <p:fade/>
        <p:sndAc>
          <p:stSnd>
            <p:snd r:embed="rId3" name="Page Turn Sound.wav"/>
          </p:stSnd>
        </p:sndAc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1579</Words>
  <Application>Microsoft Office PowerPoint</Application>
  <PresentationFormat>Widescreen</PresentationFormat>
  <Paragraphs>194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Aptos</vt:lpstr>
      <vt:lpstr>Aptos Display</vt:lpstr>
      <vt:lpstr>Arial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M. Huzaifah Sahmi</dc:creator>
  <cp:lastModifiedBy>M. Huzaifah Sahmi</cp:lastModifiedBy>
  <cp:revision>13</cp:revision>
  <dcterms:created xsi:type="dcterms:W3CDTF">2026-08-13T04:16:50Z</dcterms:created>
  <dcterms:modified xsi:type="dcterms:W3CDTF">2026-08-13T09:46:54Z</dcterms:modified>
</cp:coreProperties>
</file>